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82" r:id="rId3"/>
    <p:sldId id="259" r:id="rId4"/>
    <p:sldId id="263" r:id="rId5"/>
    <p:sldId id="256" r:id="rId6"/>
    <p:sldId id="260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3" r:id="rId23"/>
    <p:sldId id="284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C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1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6EC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CB16766-2858-B541-A71E-73DC6FDF6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E734FF-C8D3-4249-8B58-E367762A9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946DB9-D7B6-3846-8D60-F33CF889498F}"/>
              </a:ext>
            </a:extLst>
          </p:cNvPr>
          <p:cNvCxnSpPr/>
          <p:nvPr userDrawn="1"/>
        </p:nvCxnSpPr>
        <p:spPr>
          <a:xfrm>
            <a:off x="2901820" y="3556618"/>
            <a:ext cx="63168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A2964BC-2A2C-894A-BC47-A7BE194D0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260" y="227544"/>
            <a:ext cx="2262419" cy="79476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05192CA-6340-F646-AA32-2DFFAFD66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3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73A5-68A9-374E-BB63-296C3BC2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522" y="365125"/>
            <a:ext cx="857327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35581-5C37-8246-82A0-BF6F90E99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89105-76F5-1143-BC35-93C311D47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82DAE-32C6-A846-841F-2A3E6F86871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8BC38-56BA-8249-A725-2580DA27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213AF-884F-3740-93C7-973DE7D4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8BF0-F314-4C4C-A230-D6CAC3DAC3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3CA4F2D-4906-4140-A5E8-AF4526789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015" y="192509"/>
            <a:ext cx="2266122" cy="820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0D6D2-DED1-8D41-BFFA-3EAB887E7B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6046" y="365125"/>
            <a:ext cx="2147946" cy="7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A258-24FE-3547-9D62-2F027829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D04FE-A1FC-1746-BD11-EAF2E318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495AC-C40C-B44F-9D7E-83541996C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AB570-9EAA-AA4B-A5D5-2E7F08C1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82DAE-32C6-A846-841F-2A3E6F86871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98FEA-8911-FB4D-8B7E-83F95744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857E-6732-9147-AB74-371F31BF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8BF0-F314-4C4C-A230-D6CAC3DAC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6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A99C-637B-5644-9D4C-005F782C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9B4149-B9BE-3740-86E7-EFB99CBCE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FF18C-3C59-2741-AE0D-E8EFADF00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5B3B2-3FD3-6F4B-8F27-58035293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82DAE-32C6-A846-841F-2A3E6F86871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A8BEC-5FA3-DA46-8AC2-EA973287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A3E08-5103-D94C-B617-043E0250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8BF0-F314-4C4C-A230-D6CAC3DAC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34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0714-36C3-A740-9DAC-CA480ACFB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522" y="365125"/>
            <a:ext cx="857327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C7792-B346-E740-A6FB-5E1B1BC7B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50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3FA3F8-C9EB-B148-B488-12E4DDC7E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06123-73E4-9747-B21C-616267C1F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446F90-6C1C-BB4B-9FAB-26EE5612A99A}"/>
              </a:ext>
            </a:extLst>
          </p:cNvPr>
          <p:cNvSpPr/>
          <p:nvPr userDrawn="1"/>
        </p:nvSpPr>
        <p:spPr>
          <a:xfrm>
            <a:off x="2476500" y="64016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©2020 Leicestershire Business Voice  |  </a:t>
            </a:r>
            <a:r>
              <a:rPr lang="en-US" dirty="0" err="1"/>
              <a:t>www.lbv.co.uk</a:t>
            </a:r>
            <a:r>
              <a:rPr lang="en-US" dirty="0"/>
              <a:t> |  @/</a:t>
            </a:r>
            <a:r>
              <a:rPr lang="en-US" dirty="0" err="1"/>
              <a:t>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12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6EC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2D14AB3-ADEE-3446-A35E-F41068C77368}"/>
              </a:ext>
            </a:extLst>
          </p:cNvPr>
          <p:cNvGrpSpPr/>
          <p:nvPr userDrawn="1"/>
        </p:nvGrpSpPr>
        <p:grpSpPr>
          <a:xfrm>
            <a:off x="360260" y="1195569"/>
            <a:ext cx="11471480" cy="5494942"/>
            <a:chOff x="270865" y="1195569"/>
            <a:chExt cx="11471480" cy="549494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7C692B-6D10-1C41-9912-776059BC6B39}"/>
                </a:ext>
              </a:extLst>
            </p:cNvPr>
            <p:cNvSpPr/>
            <p:nvPr userDrawn="1"/>
          </p:nvSpPr>
          <p:spPr>
            <a:xfrm>
              <a:off x="270865" y="1195569"/>
              <a:ext cx="11471480" cy="4689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C8211E09-A4D6-CE4E-9707-BFE0754D10E4}"/>
                </a:ext>
              </a:extLst>
            </p:cNvPr>
            <p:cNvSpPr/>
            <p:nvPr userDrawn="1"/>
          </p:nvSpPr>
          <p:spPr>
            <a:xfrm rot="10800000">
              <a:off x="10764570" y="5809339"/>
              <a:ext cx="977775" cy="88117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ECB16766-2858-B541-A71E-73DC6FDF6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382" y="1122363"/>
            <a:ext cx="8845236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500" baseline="0">
                <a:solidFill>
                  <a:srgbClr val="6EC4D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E734FF-C8D3-4249-8B58-E367762A9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37E6E6-EC50-A747-AE09-BA772FD17D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260" y="227544"/>
            <a:ext cx="2262419" cy="79476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3BD227-9224-614B-AFE4-F6A82379A98E}"/>
              </a:ext>
            </a:extLst>
          </p:cNvPr>
          <p:cNvCxnSpPr/>
          <p:nvPr userDrawn="1"/>
        </p:nvCxnSpPr>
        <p:spPr>
          <a:xfrm>
            <a:off x="2901820" y="3556618"/>
            <a:ext cx="6316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D385E11-0071-A04C-9F15-3B3674B46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5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BEA3D-46AF-3845-B4B9-627C8A992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5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18528-1603-614C-B926-60E3F1E5C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BBC59A-BD8F-004E-B0A8-F8C92AD988BC}"/>
              </a:ext>
            </a:extLst>
          </p:cNvPr>
          <p:cNvCxnSpPr/>
          <p:nvPr userDrawn="1"/>
        </p:nvCxnSpPr>
        <p:spPr>
          <a:xfrm>
            <a:off x="2901820" y="3556618"/>
            <a:ext cx="6316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117D061-09B2-6C4E-96C2-4C4A1E5F6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602" y="219668"/>
            <a:ext cx="2266122" cy="82074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F911B1-76A5-C341-9F8C-1306AE15F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2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BA024DD8-617E-6344-8ADB-C1E80DB0E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09" y="145586"/>
            <a:ext cx="1434981" cy="519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8B73A5-68A9-374E-BB63-296C3BC2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81" y="166103"/>
            <a:ext cx="9443519" cy="96557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35581-5C37-8246-82A0-BF6F90E99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81" y="1485601"/>
            <a:ext cx="9524246" cy="4870749"/>
          </a:xfr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07CD6A-C3AE-2949-86CA-716DE15455B0}"/>
              </a:ext>
            </a:extLst>
          </p:cNvPr>
          <p:cNvCxnSpPr>
            <a:cxnSpLocks/>
          </p:cNvCxnSpPr>
          <p:nvPr userDrawn="1"/>
        </p:nvCxnSpPr>
        <p:spPr>
          <a:xfrm flipH="1">
            <a:off x="120709" y="1108682"/>
            <a:ext cx="116216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C101E6-3195-8E42-968F-FA0A504EA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3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785138-12A3-824C-B70C-A90B28B16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142" y="1476058"/>
            <a:ext cx="4947729" cy="4351338"/>
          </a:xfr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2159291-450D-CE41-827C-E382C187C5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00868" y="1476058"/>
            <a:ext cx="4947729" cy="4351338"/>
          </a:xfr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49FB0B3-8814-2146-8057-A0B36262A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09" y="145586"/>
            <a:ext cx="1434981" cy="51972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9D2645D-9454-3544-B745-E60961D4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81" y="166103"/>
            <a:ext cx="9443519" cy="96557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AA70CF-1F8D-B34D-AD8F-C86BF5A25185}"/>
              </a:ext>
            </a:extLst>
          </p:cNvPr>
          <p:cNvCxnSpPr>
            <a:cxnSpLocks/>
          </p:cNvCxnSpPr>
          <p:nvPr userDrawn="1"/>
        </p:nvCxnSpPr>
        <p:spPr>
          <a:xfrm flipH="1">
            <a:off x="120709" y="1108682"/>
            <a:ext cx="116216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3E3564-F740-5549-996E-B0439E0E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7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CC73-1BF4-604A-95BB-8F3BC361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5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C83A1-5E39-8E45-8804-DDB11D740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22AC9-8645-B346-9CA3-05D2E85C7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25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A552A-63A6-1C41-BCA4-1E2C2AA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61931-0677-CC42-847E-584C4D42B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0834E-E48E-944C-B872-E6F9F9961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35E93-5EF1-FD4C-A967-492D70347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F9E41-D6A9-8D42-9FAA-954178653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12271BC-BE70-B649-978E-6B9794C74D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7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65C4-3A68-1141-AC3A-291701CF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522" y="365125"/>
            <a:ext cx="857327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9106A-1066-B94A-9EC4-CE76A894C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983C38-A5E1-8940-870D-713C6C523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7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892F6-7A85-864A-B356-8178AD2272B9}"/>
              </a:ext>
            </a:extLst>
          </p:cNvPr>
          <p:cNvSpPr/>
          <p:nvPr userDrawn="1"/>
        </p:nvSpPr>
        <p:spPr>
          <a:xfrm>
            <a:off x="-105196" y="6356350"/>
            <a:ext cx="12413182" cy="586616"/>
          </a:xfrm>
          <a:prstGeom prst="rect">
            <a:avLst/>
          </a:prstGeom>
          <a:solidFill>
            <a:srgbClr val="6EC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031AD-AB11-7A41-88EC-97F182C35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0520" y="1825625"/>
            <a:ext cx="85732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A1A1CA-42E8-9E4E-A6CB-9E32BEBFC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454" y="6467095"/>
            <a:ext cx="54570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©2020 Leicestershire Business Voice  |  </a:t>
            </a:r>
            <a:r>
              <a:rPr lang="en-US" dirty="0" err="1"/>
              <a:t>www.lbv.co.uk</a:t>
            </a:r>
            <a:r>
              <a:rPr lang="en-US" dirty="0"/>
              <a:t> |  @/</a:t>
            </a:r>
            <a:r>
              <a:rPr lang="en-US" dirty="0" err="1"/>
              <a:t>LBVtweets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109E3DF8-0D2D-E54F-AC77-AF7F77B9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52" r:id="rId5"/>
    <p:sldLayoutId id="2147483651" r:id="rId6"/>
    <p:sldLayoutId id="2147483653" r:id="rId7"/>
    <p:sldLayoutId id="2147483654" r:id="rId8"/>
    <p:sldLayoutId id="2147483655" r:id="rId9"/>
    <p:sldLayoutId id="2147483661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baseline="0">
          <a:solidFill>
            <a:srgbClr val="6DC3DB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bv.co.uk/events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://www.teamleicester.uk/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8E2BC3-168C-9D47-9B6C-D85B6A884F07}"/>
              </a:ext>
            </a:extLst>
          </p:cNvPr>
          <p:cNvSpPr/>
          <p:nvPr/>
        </p:nvSpPr>
        <p:spPr>
          <a:xfrm>
            <a:off x="-262759" y="-136634"/>
            <a:ext cx="12780580" cy="7367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BA4F0F-FC89-7D4A-A548-41C4EE257F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-262759" y="-136635"/>
            <a:ext cx="13098224" cy="736775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A86D3C-54C4-E14B-B375-35C87BB45A10}"/>
              </a:ext>
            </a:extLst>
          </p:cNvPr>
          <p:cNvGrpSpPr/>
          <p:nvPr/>
        </p:nvGrpSpPr>
        <p:grpSpPr>
          <a:xfrm>
            <a:off x="3034633" y="2503488"/>
            <a:ext cx="6503437" cy="2672861"/>
            <a:chOff x="2952062" y="2471895"/>
            <a:chExt cx="6503437" cy="267286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384981-7CF1-BF40-97DC-9DF77E6243FC}"/>
                </a:ext>
              </a:extLst>
            </p:cNvPr>
            <p:cNvSpPr/>
            <p:nvPr/>
          </p:nvSpPr>
          <p:spPr>
            <a:xfrm>
              <a:off x="2952062" y="2471895"/>
              <a:ext cx="6503437" cy="2090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01BB23F3-0F76-664C-98F2-DC7E61FB979A}"/>
                </a:ext>
              </a:extLst>
            </p:cNvPr>
            <p:cNvSpPr/>
            <p:nvPr/>
          </p:nvSpPr>
          <p:spPr>
            <a:xfrm rot="10800000">
              <a:off x="8610600" y="4280598"/>
              <a:ext cx="844899" cy="86415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6474C9-9C19-6043-9E41-581DDE37BACC}"/>
              </a:ext>
            </a:extLst>
          </p:cNvPr>
          <p:cNvSpPr txBox="1">
            <a:spLocks/>
          </p:cNvSpPr>
          <p:nvPr/>
        </p:nvSpPr>
        <p:spPr>
          <a:xfrm>
            <a:off x="1714352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LBV Cities Outlook 2022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9619B4C-F379-1D45-AC33-C8E28A5805DB}"/>
              </a:ext>
            </a:extLst>
          </p:cNvPr>
          <p:cNvSpPr txBox="1">
            <a:spLocks/>
          </p:cNvSpPr>
          <p:nvPr/>
        </p:nvSpPr>
        <p:spPr>
          <a:xfrm>
            <a:off x="3640286" y="3602038"/>
            <a:ext cx="5292132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25 February 2022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180210-C35B-0444-B9C9-3A22246475CB}"/>
              </a:ext>
            </a:extLst>
          </p:cNvPr>
          <p:cNvCxnSpPr>
            <a:cxnSpLocks/>
          </p:cNvCxnSpPr>
          <p:nvPr/>
        </p:nvCxnSpPr>
        <p:spPr>
          <a:xfrm>
            <a:off x="4180804" y="3556618"/>
            <a:ext cx="42110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3F9805C-DF06-8746-92E8-147C277C7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60" y="227544"/>
            <a:ext cx="2262419" cy="7947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DFBD84-9EF5-F04D-8172-3285865C735D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</p:spTree>
    <p:extLst>
      <p:ext uri="{BB962C8B-B14F-4D97-AF65-F5344CB8AC3E}">
        <p14:creationId xmlns:p14="http://schemas.microsoft.com/office/powerpoint/2010/main" val="2531562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There are 3 main reasons for this: when strengths turn into weaknesses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2014" y="1264429"/>
            <a:ext cx="6878844" cy="161453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 shrinking customer base as a result of travel restrictions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Shifts to remote working on an unprecedented scale</a:t>
            </a:r>
          </a:p>
          <a:p>
            <a:pPr marL="285750" indent="-285750"/>
            <a:r>
              <a:rPr lang="en-GB" sz="2000" dirty="0"/>
              <a:t>Composition of the offer on the high street and reliance on non-essentials like fashion and hospitality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59805-D59F-40B6-A129-F37AE4344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779" y="1133799"/>
            <a:ext cx="4407790" cy="2676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CB187B-4771-4640-B380-4A8CBFE7E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938" y="3810175"/>
            <a:ext cx="4346360" cy="2636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1404C9-D8DA-48A3-B3BF-69CC55A0B769}"/>
              </a:ext>
            </a:extLst>
          </p:cNvPr>
          <p:cNvSpPr txBox="1"/>
          <p:nvPr/>
        </p:nvSpPr>
        <p:spPr>
          <a:xfrm>
            <a:off x="8325123" y="1133799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B15979-013C-4666-A23C-8A134FD25C87}"/>
              </a:ext>
            </a:extLst>
          </p:cNvPr>
          <p:cNvSpPr txBox="1"/>
          <p:nvPr/>
        </p:nvSpPr>
        <p:spPr>
          <a:xfrm>
            <a:off x="2090056" y="2979981"/>
            <a:ext cx="40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9E255D-D63D-4256-9D46-0917BFFC5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014" y="2907207"/>
            <a:ext cx="6633023" cy="34994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FB3193-588A-43F2-81FA-8F400947C13D}"/>
              </a:ext>
            </a:extLst>
          </p:cNvPr>
          <p:cNvSpPr txBox="1"/>
          <p:nvPr/>
        </p:nvSpPr>
        <p:spPr>
          <a:xfrm>
            <a:off x="8340755" y="3778377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77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‘Real’ impact of Covid on high street businesses: vacancy rates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2014" y="1264429"/>
            <a:ext cx="10066180" cy="16145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With 300+ vacant units on the high street, Leicester vacancy rate is about 21 per cent (September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This is close to the average for the ‘weaker cities’ group, but the ‘Covid effect’ was particularly strong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5EBDA8-D06A-4C18-8906-5C3D9B25E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668" y="2722143"/>
            <a:ext cx="6736664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5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 quick look at how Leicester compares with other cities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44EA0-0495-40F4-94D1-13E754A96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33" y="1432373"/>
            <a:ext cx="9949534" cy="4359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9C33EE-6A78-4E99-BB33-97E3A141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284" y="2369197"/>
            <a:ext cx="475529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40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81" y="100787"/>
            <a:ext cx="9443519" cy="965578"/>
          </a:xfrm>
        </p:spPr>
        <p:txBody>
          <a:bodyPr>
            <a:noAutofit/>
          </a:bodyPr>
          <a:lstStyle/>
          <a:p>
            <a:r>
              <a:rPr lang="en-US" sz="2700" dirty="0"/>
              <a:t>Looking at how our </a:t>
            </a:r>
            <a:r>
              <a:rPr lang="en-US" sz="2700" dirty="0" err="1"/>
              <a:t>behaviours</a:t>
            </a:r>
            <a:r>
              <a:rPr lang="en-US" sz="2700" dirty="0"/>
              <a:t> have changed also helps understand the impact of Covid, beyond the immediate short term: let’s look at online shopping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2014" y="1264429"/>
            <a:ext cx="10066180" cy="16145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Before the pandemic, about 23 per cent of all spending was made online in Leicester. It is now 28 per cent, an increase broadly similar to what we’ve seen elsewhere.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But there is no relationship between online spending and vacancy rates on the high street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74F6D-E778-4DE9-872D-15DC925C1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1" y="2087931"/>
            <a:ext cx="9957836" cy="44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1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Is the rise in internet shopping a worrying trend? What does this mean for different sectors in Leicester, and for the future role of the city </a:t>
            </a:r>
            <a:r>
              <a:rPr lang="en-US" sz="2400" dirty="0" err="1"/>
              <a:t>centre</a:t>
            </a:r>
            <a:r>
              <a:rPr lang="en-US" sz="2400" dirty="0"/>
              <a:t> economy more generally?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CE748-8455-4DB3-9354-4F39603F9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2" y="1033135"/>
            <a:ext cx="10980712" cy="53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2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Where we are now? Clear path to recovery, but weekday footfall still lagging behind: are workers reluctant to return?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7E8DF-0038-4EFF-826A-7E8D887E0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497" y="1126501"/>
            <a:ext cx="8464389" cy="336187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8BD7BB-BB9C-49CA-B0EC-2D6CB8A06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648215"/>
              </p:ext>
            </p:extLst>
          </p:nvPr>
        </p:nvGraphicFramePr>
        <p:xfrm>
          <a:off x="2308076" y="4726391"/>
          <a:ext cx="7715124" cy="1485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781">
                  <a:extLst>
                    <a:ext uri="{9D8B030D-6E8A-4147-A177-3AD203B41FA5}">
                      <a16:colId xmlns:a16="http://schemas.microsoft.com/office/drawing/2014/main" val="1889014972"/>
                    </a:ext>
                  </a:extLst>
                </a:gridCol>
                <a:gridCol w="1928781">
                  <a:extLst>
                    <a:ext uri="{9D8B030D-6E8A-4147-A177-3AD203B41FA5}">
                      <a16:colId xmlns:a16="http://schemas.microsoft.com/office/drawing/2014/main" val="455531230"/>
                    </a:ext>
                  </a:extLst>
                </a:gridCol>
                <a:gridCol w="1928781">
                  <a:extLst>
                    <a:ext uri="{9D8B030D-6E8A-4147-A177-3AD203B41FA5}">
                      <a16:colId xmlns:a16="http://schemas.microsoft.com/office/drawing/2014/main" val="4045845356"/>
                    </a:ext>
                  </a:extLst>
                </a:gridCol>
                <a:gridCol w="1928781">
                  <a:extLst>
                    <a:ext uri="{9D8B030D-6E8A-4147-A177-3AD203B41FA5}">
                      <a16:colId xmlns:a16="http://schemas.microsoft.com/office/drawing/2014/main" val="1104944085"/>
                    </a:ext>
                  </a:extLst>
                </a:gridCol>
              </a:tblGrid>
              <a:tr h="559127">
                <a:tc>
                  <a:txBody>
                    <a:bodyPr/>
                    <a:lstStyle/>
                    <a:p>
                      <a:r>
                        <a:rPr lang="en-US" dirty="0"/>
                        <a:t>January 2022: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WEEKDAY RECOVERY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WEEKEND RECOVERY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NIGHT-TIME RECOVERY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524789"/>
                  </a:ext>
                </a:extLst>
              </a:tr>
              <a:tr h="479525">
                <a:tc>
                  <a:txBody>
                    <a:bodyPr/>
                    <a:lstStyle/>
                    <a:p>
                      <a:r>
                        <a:rPr lang="en-US" dirty="0"/>
                        <a:t>Leicester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107%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680135"/>
                  </a:ext>
                </a:extLst>
              </a:tr>
              <a:tr h="323938">
                <a:tc>
                  <a:txBody>
                    <a:bodyPr/>
                    <a:lstStyle/>
                    <a:p>
                      <a:r>
                        <a:rPr lang="en-US" dirty="0"/>
                        <a:t>Average UK cities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26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501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Concluding thoughts: what does this all mean for the future?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80" y="1485601"/>
            <a:ext cx="9443519" cy="4870749"/>
          </a:xfrm>
        </p:spPr>
        <p:txBody>
          <a:bodyPr/>
          <a:lstStyle/>
          <a:p>
            <a:r>
              <a:rPr lang="en-US" sz="2400" dirty="0"/>
              <a:t>The Covid-19 pandemic took a heavy toll on Leicester city </a:t>
            </a:r>
            <a:r>
              <a:rPr lang="en-US" sz="2400" dirty="0" err="1"/>
              <a:t>centre</a:t>
            </a:r>
            <a:r>
              <a:rPr lang="en-US" sz="2400" dirty="0"/>
              <a:t>, with a high number of lost weeks of sales translating into a number of vacant units on the high street- and we should expect to see the full impact once government support comes to an end.</a:t>
            </a:r>
          </a:p>
          <a:p>
            <a:r>
              <a:rPr lang="en-US" sz="2400" dirty="0"/>
              <a:t>The city </a:t>
            </a:r>
            <a:r>
              <a:rPr lang="en-US" sz="2400" dirty="0" err="1"/>
              <a:t>centre</a:t>
            </a:r>
            <a:r>
              <a:rPr lang="en-US" sz="2400" dirty="0"/>
              <a:t> now seems on a clear path to recovery, and this is good news- against claims that spending would shift online or to local </a:t>
            </a:r>
            <a:r>
              <a:rPr lang="en-US" sz="2400" dirty="0" err="1"/>
              <a:t>centres</a:t>
            </a:r>
            <a:r>
              <a:rPr lang="en-US" sz="2400" dirty="0"/>
              <a:t>, the city </a:t>
            </a:r>
            <a:r>
              <a:rPr lang="en-US" sz="2400" dirty="0" err="1"/>
              <a:t>centre</a:t>
            </a:r>
            <a:r>
              <a:rPr lang="en-US" sz="2400" dirty="0"/>
              <a:t> still plays a key role as a prime destination for shopping and leisure </a:t>
            </a:r>
          </a:p>
          <a:p>
            <a:r>
              <a:rPr lang="en-US" sz="2400" dirty="0"/>
              <a:t>But there are short term challenges (cost of living crisis) and long term ones: ‘recovery’ means bouncing back to an ‘underperforming’ position, with pre-pandemic challenges that still need to be addressed, in addition to those brought about by the pandemic.</a:t>
            </a:r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</p:spTree>
    <p:extLst>
      <p:ext uri="{BB962C8B-B14F-4D97-AF65-F5344CB8AC3E}">
        <p14:creationId xmlns:p14="http://schemas.microsoft.com/office/powerpoint/2010/main" val="4261304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Concluding thoughts: what does this all mean for the future?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80" y="1485601"/>
            <a:ext cx="9443519" cy="48707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The priorities now are:</a:t>
            </a:r>
          </a:p>
          <a:p>
            <a:r>
              <a:rPr lang="en-US" sz="2400" dirty="0"/>
              <a:t>Weathering the storm: attract workers and shoppers back, evaluate impact of changes made to the city </a:t>
            </a:r>
            <a:r>
              <a:rPr lang="en-US" sz="2400" dirty="0" err="1"/>
              <a:t>centre</a:t>
            </a:r>
            <a:r>
              <a:rPr lang="en-US" sz="2400" dirty="0"/>
              <a:t> during Covid (transport, planning) and make them permanent if successful</a:t>
            </a:r>
          </a:p>
          <a:p>
            <a:r>
              <a:rPr lang="en-US" sz="2400" dirty="0"/>
              <a:t>Adapt to changing nature of demand and changing role in the city </a:t>
            </a:r>
            <a:r>
              <a:rPr lang="en-US" sz="2400" dirty="0" err="1"/>
              <a:t>centre</a:t>
            </a:r>
            <a:r>
              <a:rPr lang="en-US" sz="2400" dirty="0"/>
              <a:t> economy, and build on existing strengths: towards the experience economy and less retail? Making the city </a:t>
            </a:r>
            <a:r>
              <a:rPr lang="en-US" sz="2400" dirty="0" err="1"/>
              <a:t>centre</a:t>
            </a:r>
            <a:r>
              <a:rPr lang="en-US" sz="2400" dirty="0"/>
              <a:t> a better place to live, work, study and play should be the focus. </a:t>
            </a:r>
          </a:p>
          <a:p>
            <a:r>
              <a:rPr lang="en-US" sz="2400" dirty="0"/>
              <a:t>Address the underlying economic fundamentals behind the lack of demand, and shift away from interventions which focus solely on physical design of the high street - what matters is to boost consumer spending power: investing in skills, office space, attracting productive, high-value jobs and build a stronger </a:t>
            </a:r>
            <a:r>
              <a:rPr lang="en-US" sz="2400" dirty="0" err="1"/>
              <a:t>labour</a:t>
            </a:r>
            <a:r>
              <a:rPr lang="en-US" sz="2400" dirty="0"/>
              <a:t> market pool.</a:t>
            </a:r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</p:spTree>
    <p:extLst>
      <p:ext uri="{BB962C8B-B14F-4D97-AF65-F5344CB8AC3E}">
        <p14:creationId xmlns:p14="http://schemas.microsoft.com/office/powerpoint/2010/main" val="1263259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81" y="100787"/>
            <a:ext cx="9443519" cy="965578"/>
          </a:xfrm>
        </p:spPr>
        <p:txBody>
          <a:bodyPr>
            <a:noAutofit/>
          </a:bodyPr>
          <a:lstStyle/>
          <a:p>
            <a:r>
              <a:rPr lang="en-GB" sz="2800" dirty="0"/>
              <a:t>Annex 1: transport accessibility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073" y="5494549"/>
            <a:ext cx="10066180" cy="16145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Leicester is a dense and congested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But it can also build on higher than average active travel (walking + </a:t>
            </a:r>
            <a:r>
              <a:rPr lang="en-US" sz="1900" dirty="0" err="1"/>
              <a:t>cyling</a:t>
            </a:r>
            <a:r>
              <a:rPr lang="en-US" sz="1900" dirty="0"/>
              <a:t>) uptake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E5CF6-C03B-42B3-82B4-91F74841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43" y="1230913"/>
            <a:ext cx="10172204" cy="4185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990C5-4351-4018-BB76-7555E6128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065" y="1441763"/>
            <a:ext cx="56697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77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81" y="100787"/>
            <a:ext cx="9443519" cy="965578"/>
          </a:xfrm>
        </p:spPr>
        <p:txBody>
          <a:bodyPr>
            <a:noAutofit/>
          </a:bodyPr>
          <a:lstStyle/>
          <a:p>
            <a:r>
              <a:rPr lang="en-GB" sz="2800" dirty="0"/>
              <a:t>Annex 2: Office space offer in the city centre</a:t>
            </a:r>
            <a:endParaRPr lang="en-US" sz="27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29DB7-13F6-4055-B80C-68B0BABF7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359" y="1086620"/>
            <a:ext cx="8338025" cy="5042038"/>
          </a:xfrm>
          <a:prstGeom prst="rect">
            <a:avLst/>
          </a:prstGeom>
        </p:spPr>
      </p:pic>
      <p:cxnSp>
        <p:nvCxnSpPr>
          <p:cNvPr id="10" name="Connecteur droit avec flèche 5">
            <a:extLst>
              <a:ext uri="{FF2B5EF4-FFF2-40B4-BE49-F238E27FC236}">
                <a16:creationId xmlns:a16="http://schemas.microsoft.com/office/drawing/2014/main" id="{79E32649-FF73-4CC9-A331-DD3E0C58A4F0}"/>
              </a:ext>
            </a:extLst>
          </p:cNvPr>
          <p:cNvCxnSpPr/>
          <p:nvPr/>
        </p:nvCxnSpPr>
        <p:spPr>
          <a:xfrm flipH="1" flipV="1">
            <a:off x="5392849" y="4946875"/>
            <a:ext cx="328613" cy="17145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47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C7AA-F4DA-1B43-882C-C3090775B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Neil McGhee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C4192-BDFC-3E4E-B5D4-5B58E8E19D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Sempervox</a:t>
            </a:r>
            <a:r>
              <a:rPr lang="en-US" dirty="0"/>
              <a:t> and LBV board member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36160-80DE-D045-B92C-45EEDE40EC04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</p:spTree>
    <p:extLst>
      <p:ext uri="{BB962C8B-B14F-4D97-AF65-F5344CB8AC3E}">
        <p14:creationId xmlns:p14="http://schemas.microsoft.com/office/powerpoint/2010/main" val="2184906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81" y="100787"/>
            <a:ext cx="9443519" cy="965578"/>
          </a:xfrm>
        </p:spPr>
        <p:txBody>
          <a:bodyPr>
            <a:noAutofit/>
          </a:bodyPr>
          <a:lstStyle/>
          <a:p>
            <a:r>
              <a:rPr lang="en-GB" sz="2800" dirty="0"/>
              <a:t>Annex 3: Skills of the workforce in the wider area</a:t>
            </a:r>
            <a:endParaRPr lang="en-US" sz="27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81C51-A795-4C00-8B22-AB29AEF5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82" y="1138797"/>
            <a:ext cx="8718036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62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C7AA-F4DA-1B43-882C-C3090775B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Panel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C4192-BDFC-3E4E-B5D4-5B58E8E19D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outlook for Leicester and how the city can </a:t>
            </a:r>
          </a:p>
          <a:p>
            <a:r>
              <a:rPr lang="en-US" dirty="0"/>
              <a:t>prosper in the future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36160-80DE-D045-B92C-45EEDE40EC04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</p:spTree>
    <p:extLst>
      <p:ext uri="{BB962C8B-B14F-4D97-AF65-F5344CB8AC3E}">
        <p14:creationId xmlns:p14="http://schemas.microsoft.com/office/powerpoint/2010/main" val="3573080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Forthcoming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5 </a:t>
            </a:r>
            <a:r>
              <a:rPr lang="en-US" dirty="0"/>
              <a:t>May – Members’ Dinner, Leicestershire County Cricket Club with guest speaker, Nishan </a:t>
            </a:r>
            <a:r>
              <a:rPr lang="en-US" dirty="0" err="1"/>
              <a:t>Canagarajah</a:t>
            </a:r>
            <a:r>
              <a:rPr lang="en-US" dirty="0"/>
              <a:t>, President and Vice-Chancellor at the University of Leicester</a:t>
            </a:r>
          </a:p>
          <a:p>
            <a:endParaRPr lang="en-US" dirty="0"/>
          </a:p>
          <a:p>
            <a:r>
              <a:rPr lang="en-US" dirty="0"/>
              <a:t>3 June – Future of the City Centre Part 2, </a:t>
            </a:r>
            <a:r>
              <a:rPr lang="en-US" dirty="0" err="1"/>
              <a:t>Netwalking</a:t>
            </a:r>
            <a:r>
              <a:rPr lang="en-US" dirty="0"/>
              <a:t> (Networking walk)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Further updates will be published at </a:t>
            </a:r>
            <a:r>
              <a:rPr lang="en-US" dirty="0">
                <a:hlinkClick r:id="rId2"/>
              </a:rPr>
              <a:t>www.lbv.co.uk/events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FEC71-8FCA-A74D-A767-B02742B9512B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</p:spTree>
    <p:extLst>
      <p:ext uri="{BB962C8B-B14F-4D97-AF65-F5344CB8AC3E}">
        <p14:creationId xmlns:p14="http://schemas.microsoft.com/office/powerpoint/2010/main" val="2641383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 Leicester – MIPIM in France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14 March 2022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Championing inward investment into Leicester and environs and as a great place to do business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Partnership of public sector and private businesses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Find out more at </a:t>
            </a:r>
            <a:r>
              <a:rPr lang="en-US" dirty="0">
                <a:hlinkClick r:id="rId2"/>
              </a:rPr>
              <a:t>www.teamleicester.uk</a:t>
            </a:r>
            <a:r>
              <a:rPr lang="en-US" dirty="0"/>
              <a:t>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FEC71-8FCA-A74D-A767-B02742B9512B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4568D35-3E52-8942-A53F-041417A4C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36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Lend us your voice…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If you enjoyed today’s event, and would like to find out about becoming a Leicestershire Business Voice member, please speak to a Board Director today, or visit our website at </a:t>
            </a:r>
            <a:r>
              <a:rPr lang="en-GB" dirty="0" err="1">
                <a:solidFill>
                  <a:schemeClr val="accent1"/>
                </a:solidFill>
              </a:rPr>
              <a:t>www.lbv.co.uk</a:t>
            </a: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By joining LBV, you can:</a:t>
            </a:r>
          </a:p>
          <a:p>
            <a:pPr>
              <a:buFont typeface="Wingdings" pitchFamily="2" charset="2"/>
              <a:buChar char="ü"/>
            </a:pPr>
            <a:r>
              <a:rPr lang="en-GB" dirty="0"/>
              <a:t>Help businesses thrive</a:t>
            </a:r>
          </a:p>
          <a:p>
            <a:pPr>
              <a:buFont typeface="Wingdings" pitchFamily="2" charset="2"/>
              <a:buChar char="ü"/>
            </a:pPr>
            <a:r>
              <a:rPr lang="en-GB" dirty="0"/>
              <a:t>Voice your opinions with local &amp; regional decision makers</a:t>
            </a:r>
          </a:p>
          <a:p>
            <a:pPr>
              <a:buFont typeface="Wingdings" pitchFamily="2" charset="2"/>
              <a:buChar char="ü"/>
            </a:pPr>
            <a:r>
              <a:rPr lang="en-GB" dirty="0"/>
              <a:t>Influence policy affecting our economy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FEC71-8FCA-A74D-A767-B02742B9512B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</p:spTree>
    <p:extLst>
      <p:ext uri="{BB962C8B-B14F-4D97-AF65-F5344CB8AC3E}">
        <p14:creationId xmlns:p14="http://schemas.microsoft.com/office/powerpoint/2010/main" val="4037205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D018-12F5-A446-9D94-DBF889B8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Cities Outlook 2022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33643-DC34-AB4D-8537-A0F1B5EE5F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can we as a city thrive in the future?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C19AA7-8A62-A040-8072-E50DF1E13883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</p:spTree>
    <p:extLst>
      <p:ext uri="{BB962C8B-B14F-4D97-AF65-F5344CB8AC3E}">
        <p14:creationId xmlns:p14="http://schemas.microsoft.com/office/powerpoint/2010/main" val="262045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panel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81" y="1344084"/>
            <a:ext cx="9524246" cy="4870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Welcome to our panel members for this event: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David Beale, Developments Manager at Leicester City Council</a:t>
            </a:r>
          </a:p>
          <a:p>
            <a:r>
              <a:rPr lang="en-GB" dirty="0"/>
              <a:t>Jo </a:t>
            </a:r>
            <a:r>
              <a:rPr lang="en-GB" dirty="0" err="1"/>
              <a:t>Tallack</a:t>
            </a:r>
            <a:r>
              <a:rPr lang="en-GB" dirty="0"/>
              <a:t>, General Manager at </a:t>
            </a:r>
            <a:r>
              <a:rPr lang="en-GB" dirty="0" err="1"/>
              <a:t>Highcross</a:t>
            </a:r>
            <a:r>
              <a:rPr lang="en-GB" dirty="0"/>
              <a:t> Leicester</a:t>
            </a:r>
          </a:p>
          <a:p>
            <a:r>
              <a:rPr lang="en-GB" dirty="0"/>
              <a:t>Verity Hancock, Principal and CEO at Leicester College</a:t>
            </a:r>
          </a:p>
          <a:p>
            <a:r>
              <a:rPr lang="en-GB" dirty="0"/>
              <a:t>Michael Weedon, Federation of Small Businesses, leading on High Streets, Retail, Growth and Localism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And our guest speaker: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Valentine </a:t>
            </a:r>
            <a:r>
              <a:rPr lang="en-GB" dirty="0" err="1"/>
              <a:t>Quinio</a:t>
            </a:r>
            <a:r>
              <a:rPr lang="en-GB" dirty="0"/>
              <a:t>, Analyst, Centre for Cities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FEC71-8FCA-A74D-A767-B02742B9512B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</p:spTree>
    <p:extLst>
      <p:ext uri="{BB962C8B-B14F-4D97-AF65-F5344CB8AC3E}">
        <p14:creationId xmlns:p14="http://schemas.microsoft.com/office/powerpoint/2010/main" val="605198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C7AA-F4DA-1B43-882C-C3090775B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Valentine </a:t>
            </a:r>
            <a:r>
              <a:rPr lang="en-US" dirty="0" err="1"/>
              <a:t>Quinio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C4192-BDFC-3E4E-B5D4-5B58E8E19D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Analyst, Centre for Cities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36160-80DE-D045-B92C-45EEDE40EC04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</p:spTree>
    <p:extLst>
      <p:ext uri="{BB962C8B-B14F-4D97-AF65-F5344CB8AC3E}">
        <p14:creationId xmlns:p14="http://schemas.microsoft.com/office/powerpoint/2010/main" val="206477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we are, what we do and overview of the presentation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81" y="1485601"/>
            <a:ext cx="5673860" cy="4870749"/>
          </a:xfrm>
        </p:spPr>
        <p:txBody>
          <a:bodyPr/>
          <a:lstStyle/>
          <a:p>
            <a:r>
              <a:rPr lang="en-US" dirty="0"/>
              <a:t>Centre for Cities is a think tank whose core aim is to help improve the economic performance of the UK’s largest cities and towns, with research and advocacy work on a wide range of issues: transport, housing, devolution, skills, environment.</a:t>
            </a:r>
          </a:p>
          <a:p>
            <a:r>
              <a:rPr lang="en-US" dirty="0"/>
              <a:t>This presentation is based on a recent Cities Outlook 2022 publication looking at the impact Covid has had on UK city </a:t>
            </a:r>
            <a:r>
              <a:rPr lang="en-US" dirty="0" err="1"/>
              <a:t>centres</a:t>
            </a:r>
            <a:r>
              <a:rPr lang="en-US" dirty="0"/>
              <a:t> and high streets, as well as other pieces of work  including our High Street Tracker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4D9CC-6BA6-40A4-8EB0-7667079E1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141" y="1264000"/>
            <a:ext cx="1976718" cy="2568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0274B-28D2-4592-A882-A7197384C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447" y="1264001"/>
            <a:ext cx="1815353" cy="2579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9B5FEA-29CE-46DD-A07C-84F44E157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157" y="3776362"/>
            <a:ext cx="1711362" cy="2444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1AD13-4301-4A57-AF96-45EB1002D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3431" y="3747354"/>
            <a:ext cx="1650369" cy="244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06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81" y="166103"/>
            <a:ext cx="9443519" cy="830393"/>
          </a:xfrm>
        </p:spPr>
        <p:txBody>
          <a:bodyPr>
            <a:noAutofit/>
          </a:bodyPr>
          <a:lstStyle/>
          <a:p>
            <a:r>
              <a:rPr lang="en-US" sz="2800" dirty="0"/>
              <a:t>Understanding where we were pre-Covid: the performance of the high street was driven by the strength of the city </a:t>
            </a:r>
            <a:r>
              <a:rPr lang="en-US" sz="2800" dirty="0" err="1"/>
              <a:t>centre</a:t>
            </a:r>
            <a:r>
              <a:rPr lang="en-US" sz="2800" dirty="0"/>
              <a:t> economy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98123D-C72B-448D-B2F2-05DA2E398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80" y="1185622"/>
            <a:ext cx="4674099" cy="5137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2D918D-43A7-4E28-9D38-F642EA6EB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702" y="1897811"/>
            <a:ext cx="6435877" cy="4038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F50F37-6DAF-4924-A6A7-A5C6E9AF6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918" y="4022544"/>
            <a:ext cx="48772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And this was also reflected in terms of commercial space and offer on the high street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81" y="4741816"/>
            <a:ext cx="9780976" cy="16145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Strong city centres have triple the amount of office space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Given the change retail has undergone in the past few years, this is unlikely to be an asset- unlike hospitality, which is more likely to perform well in the future</a:t>
            </a:r>
          </a:p>
          <a:p>
            <a:pPr marL="285750" indent="-285750"/>
            <a:r>
              <a:rPr lang="en-GB" sz="2000" dirty="0"/>
              <a:t>Share of industrial space: scope for re-purposing towards different uses?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6793B7-ACBD-4F99-AFE9-BDCEC5880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13" y="1097113"/>
            <a:ext cx="5931922" cy="3840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BBCD71-4A4C-447B-B729-221D84BF0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40" y="1175490"/>
            <a:ext cx="5816088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53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80" y="166103"/>
            <a:ext cx="9911605" cy="965578"/>
          </a:xfrm>
        </p:spPr>
        <p:txBody>
          <a:bodyPr>
            <a:noAutofit/>
          </a:bodyPr>
          <a:lstStyle/>
          <a:p>
            <a:r>
              <a:rPr lang="en-US" sz="3000" dirty="0"/>
              <a:t>Impact of Covid on high street businesses: lost sales. Leicester was among the most impacted cities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Leicestershire Business Voice  |  www.lbv.co.uk |  @/LBVtweets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D6046-ADFD-43C2-9E50-47529E96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13" y="1179027"/>
            <a:ext cx="9656901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42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BV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CC3DB"/>
      </a:accent1>
      <a:accent2>
        <a:srgbClr val="4C899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1515</Words>
  <Application>Microsoft Macintosh PowerPoint</Application>
  <PresentationFormat>Widescreen</PresentationFormat>
  <Paragraphs>118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 Theme</vt:lpstr>
      <vt:lpstr>PowerPoint Presentation</vt:lpstr>
      <vt:lpstr>Neil McGhee</vt:lpstr>
      <vt:lpstr>Cities Outlook 2022 </vt:lpstr>
      <vt:lpstr>Today’s panel members</vt:lpstr>
      <vt:lpstr>Valentine Quinio</vt:lpstr>
      <vt:lpstr>Who we are, what we do and overview of the presentation </vt:lpstr>
      <vt:lpstr>Understanding where we were pre-Covid: the performance of the high street was driven by the strength of the city centre economy</vt:lpstr>
      <vt:lpstr>And this was also reflected in terms of commercial space and offer on the high street</vt:lpstr>
      <vt:lpstr>Impact of Covid on high street businesses: lost sales. Leicester was among the most impacted cities</vt:lpstr>
      <vt:lpstr>There are 3 main reasons for this: when strengths turn into weaknesses</vt:lpstr>
      <vt:lpstr>‘Real’ impact of Covid on high street businesses: vacancy rates</vt:lpstr>
      <vt:lpstr>A quick look at how Leicester compares with other cities</vt:lpstr>
      <vt:lpstr>Looking at how our behaviours have changed also helps understand the impact of Covid, beyond the immediate short term: let’s look at online shopping</vt:lpstr>
      <vt:lpstr>Is the rise in internet shopping a worrying trend? What does this mean for different sectors in Leicester, and for the future role of the city centre economy more generally?</vt:lpstr>
      <vt:lpstr>Where we are now? Clear path to recovery, but weekday footfall still lagging behind: are workers reluctant to return?</vt:lpstr>
      <vt:lpstr>Concluding thoughts: what does this all mean for the future?</vt:lpstr>
      <vt:lpstr>Concluding thoughts: what does this all mean for the future?</vt:lpstr>
      <vt:lpstr>Annex 1: transport accessibility</vt:lpstr>
      <vt:lpstr>Annex 2: Office space offer in the city centre</vt:lpstr>
      <vt:lpstr>Annex 3: Skills of the workforce in the wider area</vt:lpstr>
      <vt:lpstr>Panel discussion</vt:lpstr>
      <vt:lpstr>Forthcoming events</vt:lpstr>
      <vt:lpstr>Team Leicester – MIPIM in France</vt:lpstr>
      <vt:lpstr>Lend us your voice…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L. Prichard</dc:creator>
  <cp:lastModifiedBy>Simon Gribbon</cp:lastModifiedBy>
  <cp:revision>31</cp:revision>
  <dcterms:created xsi:type="dcterms:W3CDTF">2020-02-19T18:05:30Z</dcterms:created>
  <dcterms:modified xsi:type="dcterms:W3CDTF">2022-02-23T19:22:59Z</dcterms:modified>
</cp:coreProperties>
</file>