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59" r:id="rId2"/>
    <p:sldMasterId id="2147483763" r:id="rId3"/>
    <p:sldMasterId id="2147483767" r:id="rId4"/>
  </p:sldMasterIdLst>
  <p:notesMasterIdLst>
    <p:notesMasterId r:id="rId26"/>
  </p:notesMasterIdLst>
  <p:sldIdLst>
    <p:sldId id="262" r:id="rId5"/>
    <p:sldId id="353" r:id="rId6"/>
    <p:sldId id="508" r:id="rId7"/>
    <p:sldId id="325" r:id="rId8"/>
    <p:sldId id="358" r:id="rId9"/>
    <p:sldId id="326" r:id="rId10"/>
    <p:sldId id="359" r:id="rId11"/>
    <p:sldId id="360" r:id="rId12"/>
    <p:sldId id="361" r:id="rId13"/>
    <p:sldId id="509" r:id="rId14"/>
    <p:sldId id="691" r:id="rId15"/>
    <p:sldId id="696" r:id="rId16"/>
    <p:sldId id="654" r:id="rId17"/>
    <p:sldId id="726" r:id="rId18"/>
    <p:sldId id="694" r:id="rId19"/>
    <p:sldId id="728" r:id="rId20"/>
    <p:sldId id="727" r:id="rId21"/>
    <p:sldId id="705" r:id="rId22"/>
    <p:sldId id="491" r:id="rId23"/>
    <p:sldId id="729" r:id="rId24"/>
    <p:sldId id="26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B0FE5A9-2048-48DB-9CC6-D349445CF3E0}">
          <p14:sldIdLst>
            <p14:sldId id="262"/>
            <p14:sldId id="353"/>
            <p14:sldId id="508"/>
            <p14:sldId id="325"/>
            <p14:sldId id="358"/>
            <p14:sldId id="326"/>
            <p14:sldId id="359"/>
            <p14:sldId id="360"/>
            <p14:sldId id="361"/>
            <p14:sldId id="509"/>
          </p14:sldIdLst>
        </p14:section>
        <p14:section name="Opening Slide" id="{9F843D14-40B4-49DC-A224-EE531DE86534}">
          <p14:sldIdLst>
            <p14:sldId id="691"/>
          </p14:sldIdLst>
        </p14:section>
        <p14:section name="LCCC Business Intro" id="{A1504286-675D-455F-8DAF-A9DE6750E263}">
          <p14:sldIdLst>
            <p14:sldId id="696"/>
            <p14:sldId id="654"/>
            <p14:sldId id="726"/>
            <p14:sldId id="694"/>
            <p14:sldId id="728"/>
            <p14:sldId id="727"/>
            <p14:sldId id="705"/>
          </p14:sldIdLst>
        </p14:section>
        <p14:section name="Template Slides" id="{DDD1A02E-1357-421B-AB23-1F6C3FFDFEE8}">
          <p14:sldIdLst>
            <p14:sldId id="491"/>
            <p14:sldId id="729"/>
            <p14:sldId id="26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k Oakley" initials="MO" lastIdx="1" clrIdx="0">
    <p:extLst>
      <p:ext uri="{19B8F6BF-5375-455C-9EA6-DF929625EA0E}">
        <p15:presenceInfo xmlns:p15="http://schemas.microsoft.com/office/powerpoint/2012/main" userId="S::Mark.Oakley@leicester.gov.uk::34d2f0ad-fdc0-4d7e-8545-2b5ba68ca2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C4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31"/>
    <p:restoredTop sz="95840"/>
  </p:normalViewPr>
  <p:slideViewPr>
    <p:cSldViewPr snapToGrid="0" snapToObjects="1">
      <p:cViewPr varScale="1">
        <p:scale>
          <a:sx n="107" d="100"/>
          <a:sy n="107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318C11-D42B-D244-982C-62B95977D8B1}" type="datetimeFigureOut">
              <a:rPr lang="en-US" smtClean="0"/>
              <a:t>4/30/21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8C0AA-5E89-B542-9243-8DE9B021EB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44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1abbedfc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1abbedfc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3084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1b42eb4f7_0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1b42eb4f7_0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3682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1abbedfc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1abbedfc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0549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1abbedfc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1abbedfc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30422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1abbedfc0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1abbedfc0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4238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7849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50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525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8E2375-F1B1-284C-A827-B0E603FDBD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1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emf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emf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emf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emf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emf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6EC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CB16766-2858-B541-A71E-73DC6FDF6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5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E734FF-C8D3-4249-8B58-E367762A9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946DB9-D7B6-3846-8D60-F33CF889498F}"/>
              </a:ext>
            </a:extLst>
          </p:cNvPr>
          <p:cNvCxnSpPr/>
          <p:nvPr userDrawn="1"/>
        </p:nvCxnSpPr>
        <p:spPr>
          <a:xfrm>
            <a:off x="2901820" y="3556618"/>
            <a:ext cx="63168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DA2964BC-2A2C-894A-BC47-A7BE194D01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60" y="227544"/>
            <a:ext cx="2262419" cy="79476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05192CA-6340-F646-AA32-2DFFAFD66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21139" y="6456831"/>
            <a:ext cx="6349721" cy="365125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/>
              <a:t>©2020 Leicestershire Business Voice  |  www.lbv.co.uk |  @/LBVtweets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037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B73A5-68A9-374E-BB63-296C3BC2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522" y="365125"/>
            <a:ext cx="857327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35581-5C37-8246-82A0-BF6F90E99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89105-76F5-1143-BC35-93C311D474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82DAE-32C6-A846-841F-2A3E6F86871E}" type="datetimeFigureOut">
              <a:rPr lang="en-US" smtClean="0"/>
              <a:t>4/30/21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8BC38-56BA-8249-A725-2580DA27F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213AF-884F-3740-93C7-973DE7D44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C38BF0-F314-4C4C-A230-D6CAC3DAC31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3CA4F2D-4906-4140-A5E8-AF45267896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8015" y="192509"/>
            <a:ext cx="2266122" cy="8207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20D6D2-DED1-8D41-BFFA-3EAB887E7B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046" y="365125"/>
            <a:ext cx="2147946" cy="75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03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9A258-24FE-3547-9D62-2F027829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D04FE-A1FC-1746-BD11-EAF2E318C0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C495AC-C40C-B44F-9D7E-83541996C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AB570-9EAA-AA4B-A5D5-2E7F08C1D6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82DAE-32C6-A846-841F-2A3E6F86871E}" type="datetimeFigureOut">
              <a:rPr lang="en-US" smtClean="0"/>
              <a:t>4/30/21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98FEA-8911-FB4D-8B7E-83F95744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00857E-6732-9147-AB74-371F31BF5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C38BF0-F314-4C4C-A230-D6CAC3DAC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60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2A99C-637B-5644-9D4C-005F782C9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9B4149-B9BE-3740-86E7-EFB99CBCE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EFF18C-3C59-2741-AE0D-E8EFADF00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45B3B2-3FD3-6F4B-8F27-5803529360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082DAE-32C6-A846-841F-2A3E6F86871E}" type="datetimeFigureOut">
              <a:rPr lang="en-US" smtClean="0"/>
              <a:t>4/30/21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A8BEC-5FA3-DA46-8AC2-EA9732875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A3E08-5103-D94C-B617-043E0250F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C38BF0-F314-4C4C-A230-D6CAC3DAC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34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0714-36C3-A740-9DAC-CA480ACFB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522" y="365125"/>
            <a:ext cx="857327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1C7792-B346-E740-A6FB-5E1B1BC7B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50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3FA3F8-C9EB-B148-B488-12E4DDC7EF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506123-73E4-9747-B21C-616267C1F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446F90-6C1C-BB4B-9FAB-26EE5612A99A}"/>
              </a:ext>
            </a:extLst>
          </p:cNvPr>
          <p:cNvSpPr/>
          <p:nvPr userDrawn="1"/>
        </p:nvSpPr>
        <p:spPr>
          <a:xfrm>
            <a:off x="2476500" y="64016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©2020 Leicestershire Business Voice  |  </a:t>
            </a:r>
            <a:r>
              <a:rPr lang="en-US" dirty="0" err="1"/>
              <a:t>www.lbv.co.uk</a:t>
            </a:r>
            <a:r>
              <a:rPr lang="en-US" dirty="0"/>
              <a:t> |  @/</a:t>
            </a:r>
            <a:r>
              <a:rPr lang="en-US" dirty="0" err="1"/>
              <a:t>LBVtweets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1269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Opening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96556" y="3643156"/>
            <a:ext cx="68896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None/>
              <a:defRPr sz="7333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05712" y="5357956"/>
            <a:ext cx="5495200" cy="9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>
                <a:solidFill>
                  <a:schemeClr val="lt2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37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854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Resource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body" idx="1"/>
          </p:nvPr>
        </p:nvSpPr>
        <p:spPr>
          <a:xfrm>
            <a:off x="856067" y="2440000"/>
            <a:ext cx="7077600" cy="19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ctrTitle"/>
          </p:nvPr>
        </p:nvSpPr>
        <p:spPr>
          <a:xfrm>
            <a:off x="806233" y="455467"/>
            <a:ext cx="89056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b="0">
                <a:solidFill>
                  <a:schemeClr val="dk1"/>
                </a:solidFill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661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4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024971" y="2605294"/>
            <a:ext cx="10146612" cy="1647411"/>
          </a:xfrm>
          <a:effectLst/>
        </p:spPr>
        <p:txBody>
          <a:bodyPr/>
          <a:lstStyle>
            <a:lvl1pPr algn="ctr">
              <a:defRPr sz="9600" b="1" i="0">
                <a:latin typeface="Oswald Medium" panose="02000603000000000000" pitchFamily="2" charset="77"/>
                <a:ea typeface="Oswald Medium" panose="02000603000000000000" pitchFamily="2" charset="77"/>
                <a:cs typeface="Oswald Medium" panose="02000603000000000000" pitchFamily="2" charset="77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56364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621286" y="2148391"/>
            <a:ext cx="1743580" cy="174358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AFBBA975-432B-5947-9565-30D4CED7527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607365" y="2148390"/>
            <a:ext cx="1743580" cy="174358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BE2DE390-2547-7E41-8E6C-B6C1944282E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593444" y="2148390"/>
            <a:ext cx="1743580" cy="174358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6A92FAA0-591E-8A45-80F3-FC76E4229FF7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579523" y="2148390"/>
            <a:ext cx="1743580" cy="174358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A86BDE3F-C367-9E45-B9D4-E0648BC0CF5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544256" y="2144010"/>
            <a:ext cx="1743580" cy="174358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4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autoRev="1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mph" presetSubtype="0" accel="50000" decel="50000" autoRev="1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50000" decel="50000" autoRev="1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rgbClr val="6EC4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2D14AB3-ADEE-3446-A35E-F41068C77368}"/>
              </a:ext>
            </a:extLst>
          </p:cNvPr>
          <p:cNvGrpSpPr/>
          <p:nvPr userDrawn="1"/>
        </p:nvGrpSpPr>
        <p:grpSpPr>
          <a:xfrm>
            <a:off x="360260" y="1195569"/>
            <a:ext cx="11471480" cy="5494942"/>
            <a:chOff x="270865" y="1195569"/>
            <a:chExt cx="11471480" cy="549494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17C692B-6D10-1C41-9912-776059BC6B39}"/>
                </a:ext>
              </a:extLst>
            </p:cNvPr>
            <p:cNvSpPr/>
            <p:nvPr userDrawn="1"/>
          </p:nvSpPr>
          <p:spPr>
            <a:xfrm>
              <a:off x="270865" y="1195569"/>
              <a:ext cx="11471480" cy="468918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C8211E09-A4D6-CE4E-9707-BFE0754D10E4}"/>
                </a:ext>
              </a:extLst>
            </p:cNvPr>
            <p:cNvSpPr/>
            <p:nvPr userDrawn="1"/>
          </p:nvSpPr>
          <p:spPr>
            <a:xfrm rot="10800000">
              <a:off x="10764570" y="5809339"/>
              <a:ext cx="977775" cy="881172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ECB16766-2858-B541-A71E-73DC6FDF6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3382" y="1122363"/>
            <a:ext cx="8845236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500" baseline="0">
                <a:solidFill>
                  <a:srgbClr val="6EC4DB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E734FF-C8D3-4249-8B58-E367762A9A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F37E6E6-EC50-A747-AE09-BA772FD17D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60" y="227544"/>
            <a:ext cx="2262419" cy="79476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93BD227-9224-614B-AFE4-F6A82379A98E}"/>
              </a:ext>
            </a:extLst>
          </p:cNvPr>
          <p:cNvCxnSpPr/>
          <p:nvPr userDrawn="1"/>
        </p:nvCxnSpPr>
        <p:spPr>
          <a:xfrm>
            <a:off x="2901820" y="3556618"/>
            <a:ext cx="63168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D385E11-0071-A04C-9F15-3B3674B460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21139" y="6456831"/>
            <a:ext cx="6349721" cy="365125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/>
              <a:t>©2020 Leicestershire Business Voice  |  www.lbv.co.uk |  @/LBVtweets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253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55A12D-11E0-437B-89DE-E19CBD79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971" y="1175302"/>
            <a:ext cx="10146612" cy="1647411"/>
          </a:xfrm>
          <a:effectLst/>
        </p:spPr>
        <p:txBody>
          <a:bodyPr/>
          <a:lstStyle>
            <a:lvl1pPr>
              <a:defRPr sz="12000" b="1" i="0">
                <a:latin typeface="Oswald Medium" panose="02000603000000000000" pitchFamily="2" charset="77"/>
                <a:ea typeface="Oswald Medium" panose="02000603000000000000" pitchFamily="2" charset="77"/>
                <a:cs typeface="Oswald Medium" panose="02000603000000000000" pitchFamily="2" charset="77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A624F98-6334-4710-B5FE-8EC9CCAE03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-30480"/>
            <a:ext cx="6085840" cy="68884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5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601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55921F-7D28-8248-9599-DE9076100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2042A07C-4D87-D54C-9831-7D0C7C87FD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28824" y="2514600"/>
            <a:ext cx="9152696" cy="3429000"/>
          </a:xfrm>
        </p:spPr>
        <p:txBody>
          <a:bodyPr/>
          <a:lstStyle>
            <a:lvl1pPr>
              <a:defRPr sz="1600"/>
            </a:lvl1pPr>
            <a:lvl2pPr>
              <a:defRPr sz="100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938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55A12D-11E0-437B-89DE-E19CBD799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971" y="1175302"/>
            <a:ext cx="10146612" cy="1647411"/>
          </a:xfrm>
          <a:effectLst/>
        </p:spPr>
        <p:txBody>
          <a:bodyPr/>
          <a:lstStyle>
            <a:lvl1pPr>
              <a:defRPr sz="12000" b="1" i="0">
                <a:latin typeface="Oswald Medium" panose="02000603000000000000" pitchFamily="2" charset="77"/>
                <a:ea typeface="Oswald Medium" panose="02000603000000000000" pitchFamily="2" charset="77"/>
                <a:cs typeface="Oswald Medium" panose="02000603000000000000" pitchFamily="2" charset="77"/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7A624F98-6334-4710-B5FE-8EC9CCAE031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-30480"/>
            <a:ext cx="6085840" cy="68884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0" de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FF5082-3475-9E4B-A8E2-58469425C9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8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AEF391AB-EE30-9144-B367-4E736986571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-30480"/>
            <a:ext cx="6085840" cy="688848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88EF36B-281A-DC48-B723-B53EA586BC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28824" y="2931681"/>
            <a:ext cx="3968750" cy="3725151"/>
          </a:xfrm>
        </p:spPr>
        <p:txBody>
          <a:bodyPr>
            <a:normAutofit/>
          </a:bodyPr>
          <a:lstStyle>
            <a:lvl1pPr>
              <a:defRPr sz="2400" b="0" i="0">
                <a:solidFill>
                  <a:srgbClr val="92D050"/>
                </a:solidFill>
                <a:latin typeface="Oswald Light" panose="02000303000000000000" pitchFamily="2" charset="77"/>
              </a:defRPr>
            </a:lvl1pPr>
            <a:lvl2pPr>
              <a:defRPr sz="2400" b="0" i="0">
                <a:solidFill>
                  <a:srgbClr val="92D050"/>
                </a:solidFill>
                <a:latin typeface="Oswald Light" panose="02000303000000000000" pitchFamily="2" charset="77"/>
              </a:defRPr>
            </a:lvl2pPr>
            <a:lvl3pPr>
              <a:defRPr sz="2400" b="0" i="0">
                <a:solidFill>
                  <a:srgbClr val="92D050"/>
                </a:solidFill>
                <a:latin typeface="Oswald Light" panose="02000303000000000000" pitchFamily="2" charset="77"/>
              </a:defRPr>
            </a:lvl3pPr>
            <a:lvl4pPr>
              <a:defRPr sz="2400" b="0" i="0">
                <a:solidFill>
                  <a:srgbClr val="92D050"/>
                </a:solidFill>
                <a:latin typeface="Oswald Light" panose="02000303000000000000" pitchFamily="2" charset="77"/>
              </a:defRPr>
            </a:lvl4pPr>
            <a:lvl5pPr>
              <a:defRPr sz="2400" b="0" i="0">
                <a:solidFill>
                  <a:srgbClr val="92D050"/>
                </a:solidFill>
                <a:latin typeface="Oswald Light" panose="02000303000000000000" pitchFamily="2" charset="77"/>
              </a:defRPr>
            </a:lvl5pPr>
          </a:lstStyle>
          <a:p>
            <a:pPr lvl="0"/>
            <a:r>
              <a:rPr lang="en-GB" dirty="0"/>
              <a:t>Click to</a:t>
            </a:r>
            <a:endParaRPr lang="en-US" dirty="0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F9EBCF0-F1E3-1D4E-9CDA-A68D698533B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24968" y="521462"/>
            <a:ext cx="9892967" cy="1935163"/>
          </a:xfrm>
        </p:spPr>
        <p:txBody>
          <a:bodyPr>
            <a:noAutofit/>
          </a:bodyPr>
          <a:lstStyle>
            <a:lvl1pPr>
              <a:defRPr sz="10500" b="0" i="0">
                <a:latin typeface="Oswald" panose="02000603000000000000" pitchFamily="2" charset="77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50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541714" y="2795200"/>
            <a:ext cx="1080000" cy="1080000"/>
          </a:xfrm>
          <a:prstGeom prst="ellipse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 w="38100">
            <a:solidFill>
              <a:srgbClr val="E53D2F"/>
            </a:solidFill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B7C5F-0BDB-1642-BE4F-1F8591487A4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59071" y="3967284"/>
            <a:ext cx="1645285" cy="383603"/>
          </a:xfrm>
        </p:spPr>
        <p:txBody>
          <a:bodyPr>
            <a:normAutofit/>
          </a:bodyPr>
          <a:lstStyle>
            <a:lvl1pPr algn="ctr">
              <a:defRPr sz="1600" b="0" i="0">
                <a:solidFill>
                  <a:srgbClr val="92D050"/>
                </a:solidFill>
                <a:latin typeface="Oswald" panose="02000603000000000000" pitchFamily="2" charset="77"/>
              </a:defRPr>
            </a:lvl1pPr>
            <a:lvl2pPr>
              <a:defRPr b="0" i="0">
                <a:solidFill>
                  <a:srgbClr val="92D050"/>
                </a:solidFill>
                <a:latin typeface="Oswald" panose="02000603000000000000" pitchFamily="2" charset="77"/>
              </a:defRPr>
            </a:lvl2pPr>
            <a:lvl3pPr>
              <a:defRPr b="0" i="0">
                <a:solidFill>
                  <a:srgbClr val="92D050"/>
                </a:solidFill>
                <a:latin typeface="Oswald" panose="02000603000000000000" pitchFamily="2" charset="77"/>
              </a:defRPr>
            </a:lvl3pPr>
            <a:lvl4pPr>
              <a:defRPr b="0" i="0">
                <a:solidFill>
                  <a:srgbClr val="92D050"/>
                </a:solidFill>
                <a:latin typeface="Oswald" panose="02000603000000000000" pitchFamily="2" charset="77"/>
              </a:defRPr>
            </a:lvl4pPr>
            <a:lvl5pPr>
              <a:defRPr b="0" i="0">
                <a:solidFill>
                  <a:srgbClr val="92D050"/>
                </a:solidFill>
                <a:latin typeface="Oswald" panose="02000603000000000000" pitchFamily="2" charset="77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79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2E1A9C-DB67-A74F-BB16-7D084C21366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674B64-1004-E945-A288-ACCA0CAF24D7}"/>
              </a:ext>
            </a:extLst>
          </p:cNvPr>
          <p:cNvSpPr/>
          <p:nvPr userDrawn="1"/>
        </p:nvSpPr>
        <p:spPr>
          <a:xfrm>
            <a:off x="11257613" y="0"/>
            <a:ext cx="934387" cy="6858000"/>
          </a:xfrm>
          <a:prstGeom prst="rect">
            <a:avLst/>
          </a:prstGeom>
          <a:solidFill>
            <a:srgbClr val="418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42BCD0F-BC04-524C-AE45-99EA8726EE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90537" y="702311"/>
            <a:ext cx="3903663" cy="943609"/>
          </a:xfrm>
        </p:spPr>
        <p:txBody>
          <a:bodyPr>
            <a:noAutofit/>
          </a:bodyPr>
          <a:lstStyle>
            <a:lvl1pPr>
              <a:defRPr sz="3600" b="1" i="0">
                <a:solidFill>
                  <a:srgbClr val="418840"/>
                </a:solidFill>
                <a:latin typeface="Oswald" panose="02000603000000000000" pitchFamily="2" charset="77"/>
              </a:defRPr>
            </a:lvl1pPr>
            <a:lvl2pPr>
              <a:defRPr sz="3600" b="1" i="0">
                <a:solidFill>
                  <a:srgbClr val="4B8C2B"/>
                </a:solidFill>
                <a:latin typeface="Oswald" panose="02000603000000000000" pitchFamily="2" charset="77"/>
              </a:defRPr>
            </a:lvl2pPr>
            <a:lvl3pPr>
              <a:defRPr sz="3600" b="1" i="0">
                <a:solidFill>
                  <a:srgbClr val="4B8C2B"/>
                </a:solidFill>
                <a:latin typeface="Oswald" panose="02000603000000000000" pitchFamily="2" charset="77"/>
              </a:defRPr>
            </a:lvl3pPr>
            <a:lvl4pPr>
              <a:defRPr sz="3600" b="1" i="0">
                <a:solidFill>
                  <a:srgbClr val="4B8C2B"/>
                </a:solidFill>
                <a:latin typeface="Oswald" panose="02000603000000000000" pitchFamily="2" charset="77"/>
              </a:defRPr>
            </a:lvl4pPr>
            <a:lvl5pPr>
              <a:defRPr sz="3600" b="1" i="0">
                <a:solidFill>
                  <a:srgbClr val="4B8C2B"/>
                </a:solidFill>
                <a:latin typeface="Oswald" panose="02000603000000000000" pitchFamily="2" charset="77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C61A5A6-3C66-5644-B16B-CA119D3550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08825" y="2057024"/>
            <a:ext cx="3803650" cy="4499223"/>
          </a:xfrm>
        </p:spPr>
        <p:txBody>
          <a:bodyPr>
            <a:normAutofit/>
          </a:bodyPr>
          <a:lstStyle>
            <a:lvl1pPr>
              <a:lnSpc>
                <a:spcPct val="200000"/>
              </a:lnSpc>
              <a:defRPr sz="2400" b="0" i="0">
                <a:solidFill>
                  <a:srgbClr val="E53D2F"/>
                </a:solidFill>
                <a:latin typeface="Oswald Light" panose="02000303000000000000" pitchFamily="2" charset="77"/>
              </a:defRPr>
            </a:lvl1pPr>
            <a:lvl2pPr>
              <a:defRPr sz="2400" b="0" i="0">
                <a:latin typeface="Oswald Light" panose="02000303000000000000" pitchFamily="2" charset="77"/>
              </a:defRPr>
            </a:lvl2pPr>
            <a:lvl3pPr>
              <a:defRPr sz="2400" b="0" i="0">
                <a:latin typeface="Oswald Light" panose="02000303000000000000" pitchFamily="2" charset="77"/>
              </a:defRPr>
            </a:lvl3pPr>
            <a:lvl4pPr>
              <a:defRPr sz="2400" b="0" i="0">
                <a:latin typeface="Oswald Light" panose="02000303000000000000" pitchFamily="2" charset="77"/>
              </a:defRPr>
            </a:lvl4pPr>
            <a:lvl5pPr>
              <a:defRPr sz="2400" b="0" i="0">
                <a:latin typeface="Oswald Light" panose="02000303000000000000" pitchFamily="2" charset="77"/>
              </a:defRPr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18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9420" y="946702"/>
            <a:ext cx="4066580" cy="12498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016000" y="0"/>
            <a:ext cx="5080000" cy="6858000"/>
          </a:xfrm>
          <a:prstGeom prst="rect">
            <a:avLst/>
          </a:prstGeom>
          <a:gradFill>
            <a:gsLst>
              <a:gs pos="0">
                <a:schemeClr val="tx1">
                  <a:alpha val="40000"/>
                </a:schemeClr>
              </a:gs>
              <a:gs pos="99000">
                <a:schemeClr val="tx1">
                  <a:alpha val="20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53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PI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06F53-1F66-C543-ACCA-462918723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80"/>
                    </a14:imgEffect>
                    <a14:imgEffect>
                      <a14:saturation sat="80000"/>
                    </a14:imgEffect>
                    <a14:imgEffect>
                      <a14:brightnessContrast bright="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3E187848-1135-DD43-A67A-602A48CC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946702"/>
            <a:ext cx="4066580" cy="1249845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5 CRICKET KPI’S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FOR 2020/21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E003F5D-E6B0-334C-87EC-328BD5A0C1F5}"/>
              </a:ext>
            </a:extLst>
          </p:cNvPr>
          <p:cNvSpPr txBox="1">
            <a:spLocks/>
          </p:cNvSpPr>
          <p:nvPr userDrawn="1"/>
        </p:nvSpPr>
        <p:spPr>
          <a:xfrm>
            <a:off x="847252" y="2266842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 Medium" panose="02000603000000000000" pitchFamily="2" charset="77"/>
                <a:ea typeface="Roboto Medium" charset="0"/>
                <a:cs typeface="Roboto Medium" charset="0"/>
              </a:rPr>
              <a:t>1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E854B6B-692C-5545-BC2D-EB7261186A35}"/>
              </a:ext>
            </a:extLst>
          </p:cNvPr>
          <p:cNvSpPr txBox="1">
            <a:spLocks/>
          </p:cNvSpPr>
          <p:nvPr userDrawn="1"/>
        </p:nvSpPr>
        <p:spPr>
          <a:xfrm>
            <a:off x="847252" y="3126448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 Medium" panose="02000603000000000000" pitchFamily="2" charset="77"/>
                <a:ea typeface="Roboto Medium" charset="0"/>
                <a:cs typeface="Roboto Medium" charset="0"/>
              </a:rPr>
              <a:t>2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3893F13E-ACC5-B249-9F91-84A924120BF3}"/>
              </a:ext>
            </a:extLst>
          </p:cNvPr>
          <p:cNvSpPr txBox="1">
            <a:spLocks/>
          </p:cNvSpPr>
          <p:nvPr userDrawn="1"/>
        </p:nvSpPr>
        <p:spPr>
          <a:xfrm>
            <a:off x="847252" y="4022620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 Medium" panose="02000603000000000000" pitchFamily="2" charset="77"/>
                <a:ea typeface="Roboto Medium" charset="0"/>
                <a:cs typeface="Roboto Medium" charset="0"/>
              </a:rPr>
              <a:t>3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89EB6DAC-F792-4F45-8088-A5D5056BC10D}"/>
              </a:ext>
            </a:extLst>
          </p:cNvPr>
          <p:cNvSpPr txBox="1">
            <a:spLocks/>
          </p:cNvSpPr>
          <p:nvPr userDrawn="1"/>
        </p:nvSpPr>
        <p:spPr>
          <a:xfrm>
            <a:off x="847252" y="4900962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 Medium" panose="02000603000000000000" pitchFamily="2" charset="77"/>
                <a:ea typeface="Roboto Medium" charset="0"/>
                <a:cs typeface="Roboto Medium" charset="0"/>
              </a:rPr>
              <a:t>4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78BD3912-54CF-F447-B01B-38896595CCE9}"/>
              </a:ext>
            </a:extLst>
          </p:cNvPr>
          <p:cNvSpPr txBox="1">
            <a:spLocks/>
          </p:cNvSpPr>
          <p:nvPr userDrawn="1"/>
        </p:nvSpPr>
        <p:spPr>
          <a:xfrm>
            <a:off x="847252" y="5779304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 Medium" panose="02000603000000000000" pitchFamily="2" charset="77"/>
                <a:ea typeface="Roboto Medium" charset="0"/>
                <a:cs typeface="Roboto Medium" charset="0"/>
              </a:rPr>
              <a:t>5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F540A8D-7376-7A48-BAB1-1D0E3B866E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0054" y="2194367"/>
            <a:ext cx="3995762" cy="35884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0A3B1990-1335-7A47-BB6B-8F5B776EF7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88570" y="3029597"/>
            <a:ext cx="3995762" cy="399403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567D230B-1A88-BE4E-AA11-A4A7009AFA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88570" y="3919851"/>
            <a:ext cx="3995762" cy="377252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DBF8530D-77BA-8341-8926-CDE4BBDA2D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8570" y="4791817"/>
            <a:ext cx="3995762" cy="389174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7B96598A-2213-B646-A692-C5BC2A9D56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8570" y="5663783"/>
            <a:ext cx="3995762" cy="389174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5" name="Text Placeholder 33">
            <a:extLst>
              <a:ext uri="{FF2B5EF4-FFF2-40B4-BE49-F238E27FC236}">
                <a16:creationId xmlns:a16="http://schemas.microsoft.com/office/drawing/2014/main" id="{E87CF5D2-14D2-8A4E-A68B-6E1E3353864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87087" y="2590948"/>
            <a:ext cx="3995762" cy="372935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6" name="Text Placeholder 33">
            <a:extLst>
              <a:ext uri="{FF2B5EF4-FFF2-40B4-BE49-F238E27FC236}">
                <a16:creationId xmlns:a16="http://schemas.microsoft.com/office/drawing/2014/main" id="{CF6644B8-5981-184D-B87C-E8748E23ED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84120" y="3464491"/>
            <a:ext cx="3995762" cy="372935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7" name="Text Placeholder 33">
            <a:extLst>
              <a:ext uri="{FF2B5EF4-FFF2-40B4-BE49-F238E27FC236}">
                <a16:creationId xmlns:a16="http://schemas.microsoft.com/office/drawing/2014/main" id="{FA7726FC-9F6D-AC4D-827A-DBD790CD5A9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84120" y="4330519"/>
            <a:ext cx="3995762" cy="372935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8" name="Text Placeholder 33">
            <a:extLst>
              <a:ext uri="{FF2B5EF4-FFF2-40B4-BE49-F238E27FC236}">
                <a16:creationId xmlns:a16="http://schemas.microsoft.com/office/drawing/2014/main" id="{52C3FF85-5FB2-9745-B8A1-70B00B85175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84120" y="5214707"/>
            <a:ext cx="3995762" cy="372935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39" name="Text Placeholder 33">
            <a:extLst>
              <a:ext uri="{FF2B5EF4-FFF2-40B4-BE49-F238E27FC236}">
                <a16:creationId xmlns:a16="http://schemas.microsoft.com/office/drawing/2014/main" id="{0CF354A2-5844-6C4B-9865-4CF96C3C63E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84120" y="6082543"/>
            <a:ext cx="3995762" cy="372935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F19E7CC-EAEE-564A-A359-96D7A5BD1A9A}"/>
              </a:ext>
            </a:extLst>
          </p:cNvPr>
          <p:cNvSpPr/>
          <p:nvPr userDrawn="1"/>
        </p:nvSpPr>
        <p:spPr>
          <a:xfrm>
            <a:off x="6743700" y="2194367"/>
            <a:ext cx="4432301" cy="655365"/>
          </a:xfrm>
          <a:prstGeom prst="rect">
            <a:avLst/>
          </a:prstGeom>
          <a:solidFill>
            <a:srgbClr val="262626">
              <a:alpha val="30000"/>
            </a:srgbClr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C74148-2E5C-DF45-A5D2-64FE42830EDB}"/>
              </a:ext>
            </a:extLst>
          </p:cNvPr>
          <p:cNvSpPr/>
          <p:nvPr userDrawn="1"/>
        </p:nvSpPr>
        <p:spPr>
          <a:xfrm>
            <a:off x="6740524" y="3077094"/>
            <a:ext cx="4432301" cy="655365"/>
          </a:xfrm>
          <a:prstGeom prst="rect">
            <a:avLst/>
          </a:prstGeom>
          <a:solidFill>
            <a:srgbClr val="262626">
              <a:alpha val="30000"/>
            </a:srgbClr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55523D-AF1B-9946-B75A-A3573FB85E81}"/>
              </a:ext>
            </a:extLst>
          </p:cNvPr>
          <p:cNvSpPr/>
          <p:nvPr userDrawn="1"/>
        </p:nvSpPr>
        <p:spPr>
          <a:xfrm>
            <a:off x="6740523" y="3959821"/>
            <a:ext cx="4432301" cy="655365"/>
          </a:xfrm>
          <a:prstGeom prst="rect">
            <a:avLst/>
          </a:prstGeom>
          <a:solidFill>
            <a:srgbClr val="262626">
              <a:alpha val="30000"/>
            </a:srgbClr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A406727-512B-8F45-8AAA-27BA93DFD4C1}"/>
              </a:ext>
            </a:extLst>
          </p:cNvPr>
          <p:cNvSpPr/>
          <p:nvPr userDrawn="1"/>
        </p:nvSpPr>
        <p:spPr>
          <a:xfrm>
            <a:off x="6743700" y="4842548"/>
            <a:ext cx="4432301" cy="655365"/>
          </a:xfrm>
          <a:prstGeom prst="rect">
            <a:avLst/>
          </a:prstGeom>
          <a:solidFill>
            <a:srgbClr val="262626">
              <a:alpha val="30000"/>
            </a:srgbClr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FA6E5AD-3370-FA45-9979-BD66C9D9A212}"/>
              </a:ext>
            </a:extLst>
          </p:cNvPr>
          <p:cNvSpPr/>
          <p:nvPr userDrawn="1"/>
        </p:nvSpPr>
        <p:spPr>
          <a:xfrm>
            <a:off x="6743700" y="5725274"/>
            <a:ext cx="4432301" cy="655365"/>
          </a:xfrm>
          <a:prstGeom prst="rect">
            <a:avLst/>
          </a:prstGeom>
          <a:solidFill>
            <a:srgbClr val="262626">
              <a:alpha val="30000"/>
            </a:srgbClr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4E86FA0-9C3E-364B-914E-F54F7DDFC1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571" y="2266842"/>
            <a:ext cx="254134" cy="2570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470B611-7DED-8B42-9F87-81B60E8291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571" y="3147686"/>
            <a:ext cx="254134" cy="2570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8A53F5C-739B-BA40-B404-F112D2803B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571" y="4044996"/>
            <a:ext cx="254134" cy="25708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5A3E204-AAEE-764B-9ACC-C42072BD03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571" y="4940326"/>
            <a:ext cx="254134" cy="25708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4DAF915-599F-264E-BDE7-AF132ECDD8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1571" y="5825454"/>
            <a:ext cx="254134" cy="257089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E1E04B-6D4A-2E44-BA98-959EC0325B3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153576" y="2266842"/>
            <a:ext cx="3943511" cy="511869"/>
          </a:xfrm>
        </p:spPr>
        <p:txBody>
          <a:bodyPr>
            <a:normAutofit/>
          </a:bodyPr>
          <a:lstStyle>
            <a:lvl1pPr>
              <a:defRPr sz="1000" b="0" i="0">
                <a:latin typeface="Oswald Light" panose="02000303000000000000" pitchFamily="2" charset="77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7C323053-6392-784B-A44B-1E5EA8DB5E5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52509" y="3148840"/>
            <a:ext cx="3943511" cy="511869"/>
          </a:xfrm>
        </p:spPr>
        <p:txBody>
          <a:bodyPr>
            <a:normAutofit/>
          </a:bodyPr>
          <a:lstStyle>
            <a:lvl1pPr>
              <a:defRPr sz="1000" b="0" i="0">
                <a:latin typeface="Oswald Light" panose="02000303000000000000" pitchFamily="2" charset="77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A745B9D8-A508-B540-87A0-AA5A434725C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52508" y="4031568"/>
            <a:ext cx="3943511" cy="511869"/>
          </a:xfrm>
        </p:spPr>
        <p:txBody>
          <a:bodyPr>
            <a:normAutofit/>
          </a:bodyPr>
          <a:lstStyle>
            <a:lvl1pPr>
              <a:defRPr sz="1000" b="0" i="0">
                <a:latin typeface="Oswald Light" panose="02000303000000000000" pitchFamily="2" charset="77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358CC3E7-723A-FC49-A455-49ABCFC4A24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7152508" y="4914295"/>
            <a:ext cx="3943511" cy="511869"/>
          </a:xfrm>
        </p:spPr>
        <p:txBody>
          <a:bodyPr>
            <a:normAutofit/>
          </a:bodyPr>
          <a:lstStyle>
            <a:lvl1pPr>
              <a:defRPr sz="1000" b="0" i="0">
                <a:latin typeface="Oswald Light" panose="02000303000000000000" pitchFamily="2" charset="77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98DB4B45-F24A-034D-BB6B-09F1E9279F6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152508" y="5809832"/>
            <a:ext cx="3943511" cy="511869"/>
          </a:xfrm>
        </p:spPr>
        <p:txBody>
          <a:bodyPr>
            <a:normAutofit/>
          </a:bodyPr>
          <a:lstStyle>
            <a:lvl1pPr>
              <a:defRPr sz="1000" b="0" i="0">
                <a:latin typeface="Oswald Light" panose="02000303000000000000" pitchFamily="2" charset="77"/>
              </a:defRPr>
            </a:lvl1pPr>
          </a:lstStyle>
          <a:p>
            <a:pPr lvl="0"/>
            <a:r>
              <a:rPr lang="en-GB" dirty="0"/>
              <a:t>Click 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35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accel="50000" decel="50000" autoRev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" presetClass="entr" presetSubtype="2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6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6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mph" presetSubtype="0" accel="50000" decel="50000" autoRev="1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" presetClass="entr" presetSubtype="2" decel="5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decel="5000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3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3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mph" presetSubtype="0" accel="50000" decel="50000" autoRev="1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" presetClass="entr" presetSubtype="2" decel="5000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2" decel="5000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6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36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mph" presetSubtype="0" accel="50000" decel="50000" autoRev="1" fill="hold" grpId="1" nodeType="withEffect">
                                  <p:stCondLst>
                                    <p:cond delay="2800"/>
                                  </p:stCondLst>
                                  <p:childTnLst>
                                    <p:animScale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" presetClass="entr" presetSubtype="2" decel="5000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2" decel="5000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7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90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0" grpId="0"/>
      <p:bldP spid="10" grpId="1"/>
      <p:bldP spid="12" grpId="0"/>
      <p:bldP spid="12" grpId="1"/>
      <p:bldP spid="14" grpId="0"/>
      <p:bldP spid="14" grpId="1"/>
      <p:bldP spid="16" grpId="0"/>
      <p:bldP spid="16" grpId="1"/>
      <p:bldP spid="19" grpId="0">
        <p:tmplLst>
          <p:tmpl>
            <p:tnLst>
              <p:par>
                <p:cTn presetID="2" presetClass="entr" presetSubtype="2" decel="5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0">
        <p:tmplLst>
          <p:tmpl>
            <p:tnLst>
              <p:par>
                <p:cTn presetID="2" presetClass="entr" presetSubtype="2" decel="50000" fill="hold" nodeType="withEffect">
                  <p:stCondLst>
                    <p:cond delay="1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5" grpId="0">
        <p:tmplLst>
          <p:tmpl>
            <p:tnLst>
              <p:par>
                <p:cTn presetID="2" presetClass="entr" presetSubtype="2" decel="50000" fill="hold" nodeType="withEffect">
                  <p:stCondLst>
                    <p:cond delay="1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>
        <p:tmplLst>
          <p:tmpl>
            <p:tnLst>
              <p:par>
                <p:cTn presetID="2" presetClass="entr" presetSubtype="2" decel="50000" fill="hold" nodeType="withEffect">
                  <p:stCondLst>
                    <p:cond delay="2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7" grpId="0">
        <p:tmplLst>
          <p:tmpl>
            <p:tnLst>
              <p:par>
                <p:cTn presetID="2" presetClass="entr" presetSubtype="2" decel="50000" fill="hold" nodeType="withEffect">
                  <p:stCondLst>
                    <p:cond delay="2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5" grpId="0">
        <p:tmplLst>
          <p:tmpl>
            <p:tnLst>
              <p:par>
                <p:cTn presetID="2" presetClass="entr" presetSubtype="2" decel="5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>
        <p:tmplLst>
          <p:tmpl>
            <p:tnLst>
              <p:par>
                <p:cTn presetID="2" presetClass="entr" presetSubtype="2" decel="50000" fill="hold" nodeType="withEffect">
                  <p:stCondLst>
                    <p:cond delay="1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>
        <p:tmplLst>
          <p:tmpl>
            <p:tnLst>
              <p:par>
                <p:cTn presetID="2" presetClass="entr" presetSubtype="2" decel="50000" fill="hold" nodeType="withEffect">
                  <p:stCondLst>
                    <p:cond delay="1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8" grpId="0">
        <p:tmplLst>
          <p:tmpl>
            <p:tnLst>
              <p:par>
                <p:cTn presetID="2" presetClass="entr" presetSubtype="2" decel="50000" fill="hold" nodeType="withEffect">
                  <p:stCondLst>
                    <p:cond delay="2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>
        <p:tmplLst>
          <p:tmpl>
            <p:tnLst>
              <p:par>
                <p:cTn presetID="2" presetClass="entr" presetSubtype="2" decel="50000" fill="hold" nodeType="withEffect">
                  <p:stCondLst>
                    <p:cond delay="29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0" grpId="0" animBg="1"/>
      <p:bldP spid="21" grpId="0" animBg="1"/>
      <p:bldP spid="22" grpId="0" animBg="1"/>
      <p:bldP spid="23" grpId="0" animBg="1"/>
      <p:bldP spid="28" grpId="0" animBg="1"/>
      <p:bldP spid="4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PI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06F53-1F66-C543-ACCA-462918723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80"/>
                    </a14:imgEffect>
                    <a14:imgEffect>
                      <a14:saturation sat="80000"/>
                    </a14:imgEffect>
                    <a14:imgEffect>
                      <a14:brightnessContrast bright="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418840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025F33-5C26-1343-9B30-C064C749FD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2000">
                <a:srgbClr val="418840">
                  <a:alpha val="5000"/>
                </a:srgbClr>
              </a:gs>
              <a:gs pos="0">
                <a:schemeClr val="bg1">
                  <a:lumMod val="10000"/>
                  <a:alpha val="4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E187848-1135-DD43-A67A-602A48CC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946702"/>
            <a:ext cx="4066580" cy="1249845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5 CRICKET KPI’S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FOR 2020/21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E003F5D-E6B0-334C-87EC-328BD5A0C1F5}"/>
              </a:ext>
            </a:extLst>
          </p:cNvPr>
          <p:cNvSpPr txBox="1">
            <a:spLocks/>
          </p:cNvSpPr>
          <p:nvPr userDrawn="1"/>
        </p:nvSpPr>
        <p:spPr>
          <a:xfrm>
            <a:off x="847252" y="2266842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 i="0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" panose="02000303000000000000" pitchFamily="2" charset="77"/>
                <a:ea typeface="Roboto Medium" charset="0"/>
                <a:cs typeface="Roboto Medium" charset="0"/>
              </a:rPr>
              <a:t>1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F540A8D-7376-7A48-BAB1-1D0E3B866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0053" y="2194367"/>
            <a:ext cx="9782771" cy="61621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2E32DC-B0A6-3D4C-9035-B0895B76F3A4}"/>
              </a:ext>
            </a:extLst>
          </p:cNvPr>
          <p:cNvSpPr/>
          <p:nvPr userDrawn="1"/>
        </p:nvSpPr>
        <p:spPr>
          <a:xfrm>
            <a:off x="6205088" y="3191968"/>
            <a:ext cx="4970913" cy="3081832"/>
          </a:xfrm>
          <a:prstGeom prst="rect">
            <a:avLst/>
          </a:prstGeom>
          <a:solidFill>
            <a:srgbClr val="262626">
              <a:alpha val="30000"/>
            </a:srgbClr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9B7EA8-F405-1C44-982B-A16C6C39F0A1}"/>
              </a:ext>
            </a:extLst>
          </p:cNvPr>
          <p:cNvSpPr/>
          <p:nvPr userDrawn="1"/>
        </p:nvSpPr>
        <p:spPr>
          <a:xfrm>
            <a:off x="1016001" y="3191968"/>
            <a:ext cx="4970913" cy="3081832"/>
          </a:xfrm>
          <a:prstGeom prst="rect">
            <a:avLst/>
          </a:prstGeom>
          <a:solidFill>
            <a:srgbClr val="262626">
              <a:alpha val="30000"/>
            </a:srgbClr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B9594180-72EA-8045-8ED1-BB3668E2AB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4126" y="3429000"/>
            <a:ext cx="4181032" cy="2654166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200" b="0" i="0">
                <a:solidFill>
                  <a:schemeClr val="bg1"/>
                </a:solidFill>
                <a:latin typeface="Oswald Light" panose="02000303000000000000" pitchFamily="2" charset="77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4E453466-B0F6-B74D-AB6B-374E6A0D694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64784" y="3429000"/>
            <a:ext cx="4206527" cy="2654166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200" b="0" i="0">
                <a:solidFill>
                  <a:schemeClr val="bg1"/>
                </a:solidFill>
                <a:latin typeface="Oswald Light" panose="02000303000000000000" pitchFamily="2" charset="77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95B790-175D-FC4F-B4C7-76E9A5F42C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lum brigh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523" y="3401039"/>
            <a:ext cx="254134" cy="2570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808EC2-3318-4247-8B42-63C87C89F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lum bright="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174" y="3401038"/>
            <a:ext cx="254134" cy="25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4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9" grpId="0">
        <p:tmplLst>
          <p:tmpl>
            <p:tnLst>
              <p:par>
                <p:cTn presetID="2" presetClass="entr" presetSubtype="2" decel="5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8" grpId="0" animBg="1"/>
      <p:bldP spid="21" grpId="0" build="allAtOnce">
        <p:tmplLst>
          <p:tmpl lvl="1">
            <p:tnLst>
              <p:par>
                <p:cTn presetID="1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1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BEA3D-46AF-3845-B4B9-627C8A992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500"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318528-1603-614C-B926-60E3F1E5C4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EBBC59A-BD8F-004E-B0A8-F8C92AD988BC}"/>
              </a:ext>
            </a:extLst>
          </p:cNvPr>
          <p:cNvCxnSpPr/>
          <p:nvPr userDrawn="1"/>
        </p:nvCxnSpPr>
        <p:spPr>
          <a:xfrm>
            <a:off x="2901820" y="3556618"/>
            <a:ext cx="63168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9117D061-09B2-6C4E-96C2-4C4A1E5F6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7602" y="219668"/>
            <a:ext cx="2266122" cy="820743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8F911B1-76A5-C341-9F8C-1306AE15F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21139" y="6456831"/>
            <a:ext cx="6349721" cy="365125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/>
              <a:t>©2020 Leicestershire Business Voice  |  www.lbv.co.uk |  @/LBVtweets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821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KPI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06F53-1F66-C543-ACCA-462918723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80"/>
                    </a14:imgEffect>
                    <a14:imgEffect>
                      <a14:saturation sat="80000"/>
                    </a14:imgEffect>
                    <a14:imgEffect>
                      <a14:brightnessContrast bright="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025F33-5C26-1343-9B30-C064C749FD49}"/>
              </a:ext>
            </a:extLst>
          </p:cNvPr>
          <p:cNvSpPr/>
          <p:nvPr userDrawn="1"/>
        </p:nvSpPr>
        <p:spPr>
          <a:xfrm>
            <a:off x="0" y="-27961"/>
            <a:ext cx="12192000" cy="6858000"/>
          </a:xfrm>
          <a:prstGeom prst="rect">
            <a:avLst/>
          </a:prstGeom>
          <a:gradFill flip="none" rotWithShape="1">
            <a:gsLst>
              <a:gs pos="42000">
                <a:srgbClr val="418840">
                  <a:alpha val="0"/>
                </a:srgbClr>
              </a:gs>
              <a:gs pos="0">
                <a:schemeClr val="bg1">
                  <a:lumMod val="10000"/>
                  <a:alpha val="4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E187848-1135-DD43-A67A-602A48CC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946702"/>
            <a:ext cx="4066580" cy="1249845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5 CRICKET KPI’S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FOR 2020/21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E003F5D-E6B0-334C-87EC-328BD5A0C1F5}"/>
              </a:ext>
            </a:extLst>
          </p:cNvPr>
          <p:cNvSpPr txBox="1">
            <a:spLocks/>
          </p:cNvSpPr>
          <p:nvPr userDrawn="1"/>
        </p:nvSpPr>
        <p:spPr>
          <a:xfrm>
            <a:off x="847252" y="2266842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 i="0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" panose="02000303000000000000" pitchFamily="2" charset="77"/>
                <a:ea typeface="Roboto Medium" charset="0"/>
                <a:cs typeface="Roboto Medium" charset="0"/>
              </a:rPr>
              <a:t>2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F540A8D-7376-7A48-BAB1-1D0E3B866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0053" y="2194367"/>
            <a:ext cx="9782771" cy="61621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2E32DC-B0A6-3D4C-9035-B0895B76F3A4}"/>
              </a:ext>
            </a:extLst>
          </p:cNvPr>
          <p:cNvSpPr/>
          <p:nvPr userDrawn="1"/>
        </p:nvSpPr>
        <p:spPr>
          <a:xfrm>
            <a:off x="6205088" y="3191968"/>
            <a:ext cx="4970913" cy="3081832"/>
          </a:xfrm>
          <a:prstGeom prst="rect">
            <a:avLst/>
          </a:prstGeom>
          <a:solidFill>
            <a:srgbClr val="262626">
              <a:alpha val="30000"/>
            </a:srgbClr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9B7EA8-F405-1C44-982B-A16C6C39F0A1}"/>
              </a:ext>
            </a:extLst>
          </p:cNvPr>
          <p:cNvSpPr/>
          <p:nvPr userDrawn="1"/>
        </p:nvSpPr>
        <p:spPr>
          <a:xfrm>
            <a:off x="1016001" y="3191968"/>
            <a:ext cx="4970913" cy="3081832"/>
          </a:xfrm>
          <a:prstGeom prst="rect">
            <a:avLst/>
          </a:prstGeom>
          <a:solidFill>
            <a:srgbClr val="262626">
              <a:alpha val="30000"/>
            </a:srgbClr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B9594180-72EA-8045-8ED1-BB3668E2AB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4126" y="3429000"/>
            <a:ext cx="4181032" cy="2654166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200" b="0" i="0">
                <a:solidFill>
                  <a:schemeClr val="bg1"/>
                </a:solidFill>
                <a:latin typeface="Oswald Light" panose="02000303000000000000" pitchFamily="2" charset="77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4E453466-B0F6-B74D-AB6B-374E6A0D694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64784" y="3429000"/>
            <a:ext cx="4206527" cy="2654166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200" b="0" i="0">
                <a:solidFill>
                  <a:schemeClr val="bg1"/>
                </a:solidFill>
                <a:latin typeface="Oswald Light" panose="02000303000000000000" pitchFamily="2" charset="77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95B790-175D-FC4F-B4C7-76E9A5F42C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523" y="3401039"/>
            <a:ext cx="254134" cy="2570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808EC2-3318-4247-8B42-63C87C89F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174" y="3401038"/>
            <a:ext cx="254134" cy="25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220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9" grpId="0">
        <p:tmplLst>
          <p:tmpl>
            <p:tnLst>
              <p:par>
                <p:cTn presetID="2" presetClass="entr" presetSubtype="2" decel="5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8" grpId="0" animBg="1"/>
      <p:bldP spid="21" grpId="0" build="allAtOnce">
        <p:tmplLst>
          <p:tmpl lvl="1">
            <p:tnLst>
              <p:par>
                <p:cTn presetID="1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1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KPI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06F53-1F66-C543-ACCA-462918723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80"/>
                    </a14:imgEffect>
                    <a14:imgEffect>
                      <a14:saturation sat="80000"/>
                    </a14:imgEffect>
                    <a14:imgEffect>
                      <a14:brightnessContrast bright="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025F33-5C26-1343-9B30-C064C749FD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2000">
                <a:srgbClr val="4B8C2B">
                  <a:alpha val="0"/>
                </a:srgbClr>
              </a:gs>
              <a:gs pos="0">
                <a:schemeClr val="bg1">
                  <a:lumMod val="10000"/>
                  <a:alpha val="4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E187848-1135-DD43-A67A-602A48CC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946702"/>
            <a:ext cx="4066580" cy="1249845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5 CRICKET KPI’S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FOR 2020/21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E003F5D-E6B0-334C-87EC-328BD5A0C1F5}"/>
              </a:ext>
            </a:extLst>
          </p:cNvPr>
          <p:cNvSpPr txBox="1">
            <a:spLocks/>
          </p:cNvSpPr>
          <p:nvPr userDrawn="1"/>
        </p:nvSpPr>
        <p:spPr>
          <a:xfrm>
            <a:off x="847252" y="2266842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 i="0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" panose="02000303000000000000" pitchFamily="2" charset="77"/>
                <a:ea typeface="Roboto Medium" charset="0"/>
                <a:cs typeface="Roboto Medium" charset="0"/>
              </a:rPr>
              <a:t>3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F540A8D-7376-7A48-BAB1-1D0E3B866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0053" y="2194367"/>
            <a:ext cx="9782771" cy="61621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2E32DC-B0A6-3D4C-9035-B0895B76F3A4}"/>
              </a:ext>
            </a:extLst>
          </p:cNvPr>
          <p:cNvSpPr/>
          <p:nvPr userDrawn="1"/>
        </p:nvSpPr>
        <p:spPr>
          <a:xfrm>
            <a:off x="6205088" y="3191968"/>
            <a:ext cx="4970913" cy="3081832"/>
          </a:xfrm>
          <a:prstGeom prst="rect">
            <a:avLst/>
          </a:prstGeom>
          <a:solidFill>
            <a:srgbClr val="262626">
              <a:alpha val="30000"/>
            </a:srgbClr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9B7EA8-F405-1C44-982B-A16C6C39F0A1}"/>
              </a:ext>
            </a:extLst>
          </p:cNvPr>
          <p:cNvSpPr/>
          <p:nvPr userDrawn="1"/>
        </p:nvSpPr>
        <p:spPr>
          <a:xfrm>
            <a:off x="1016001" y="3191968"/>
            <a:ext cx="4970913" cy="3081832"/>
          </a:xfrm>
          <a:prstGeom prst="rect">
            <a:avLst/>
          </a:prstGeom>
          <a:solidFill>
            <a:srgbClr val="262626">
              <a:alpha val="30000"/>
            </a:srgbClr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B9594180-72EA-8045-8ED1-BB3668E2AB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4126" y="3429000"/>
            <a:ext cx="4181032" cy="2654166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200" b="0" i="0">
                <a:solidFill>
                  <a:schemeClr val="bg1"/>
                </a:solidFill>
                <a:latin typeface="Oswald Light" panose="02000303000000000000" pitchFamily="2" charset="77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4E453466-B0F6-B74D-AB6B-374E6A0D694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64784" y="3429000"/>
            <a:ext cx="4206527" cy="2654166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200" b="0" i="0">
                <a:solidFill>
                  <a:schemeClr val="bg1"/>
                </a:solidFill>
                <a:latin typeface="Oswald Light" panose="02000303000000000000" pitchFamily="2" charset="77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95B790-175D-FC4F-B4C7-76E9A5F42C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523" y="3401039"/>
            <a:ext cx="254134" cy="2570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808EC2-3318-4247-8B42-63C87C89F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174" y="3401038"/>
            <a:ext cx="254134" cy="25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84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9" grpId="0">
        <p:tmplLst>
          <p:tmpl>
            <p:tnLst>
              <p:par>
                <p:cTn presetID="2" presetClass="entr" presetSubtype="2" decel="5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8" grpId="0" animBg="1"/>
      <p:bldP spid="21" grpId="0" build="allAtOnce">
        <p:tmplLst>
          <p:tmpl lvl="1">
            <p:tnLst>
              <p:par>
                <p:cTn presetID="1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1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KPI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06F53-1F66-C543-ACCA-462918723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80"/>
                    </a14:imgEffect>
                    <a14:imgEffect>
                      <a14:saturation sat="80000"/>
                    </a14:imgEffect>
                    <a14:imgEffect>
                      <a14:brightnessContrast bright="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025F33-5C26-1343-9B30-C064C749FD49}"/>
              </a:ext>
            </a:extLst>
          </p:cNvPr>
          <p:cNvSpPr/>
          <p:nvPr userDrawn="1"/>
        </p:nvSpPr>
        <p:spPr>
          <a:xfrm>
            <a:off x="0" y="-27962"/>
            <a:ext cx="12192000" cy="6858000"/>
          </a:xfrm>
          <a:prstGeom prst="rect">
            <a:avLst/>
          </a:prstGeom>
          <a:gradFill flip="none" rotWithShape="1">
            <a:gsLst>
              <a:gs pos="42000">
                <a:srgbClr val="4B8C2B">
                  <a:alpha val="0"/>
                </a:srgbClr>
              </a:gs>
              <a:gs pos="0">
                <a:schemeClr val="bg1">
                  <a:lumMod val="10000"/>
                  <a:alpha val="4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E187848-1135-DD43-A67A-602A48CC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946702"/>
            <a:ext cx="4066580" cy="1249845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5 CRICKET KPI’S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FOR 2020/21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E003F5D-E6B0-334C-87EC-328BD5A0C1F5}"/>
              </a:ext>
            </a:extLst>
          </p:cNvPr>
          <p:cNvSpPr txBox="1">
            <a:spLocks/>
          </p:cNvSpPr>
          <p:nvPr userDrawn="1"/>
        </p:nvSpPr>
        <p:spPr>
          <a:xfrm>
            <a:off x="847252" y="2266842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 i="0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" panose="02000303000000000000" pitchFamily="2" charset="77"/>
                <a:ea typeface="Roboto Medium" charset="0"/>
                <a:cs typeface="Roboto Medium" charset="0"/>
              </a:rPr>
              <a:t>4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F540A8D-7376-7A48-BAB1-1D0E3B866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0053" y="2194367"/>
            <a:ext cx="9782771" cy="61621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B2E32DC-B0A6-3D4C-9035-B0895B76F3A4}"/>
              </a:ext>
            </a:extLst>
          </p:cNvPr>
          <p:cNvSpPr/>
          <p:nvPr userDrawn="1"/>
        </p:nvSpPr>
        <p:spPr>
          <a:xfrm>
            <a:off x="6205088" y="3191968"/>
            <a:ext cx="4970913" cy="3081832"/>
          </a:xfrm>
          <a:prstGeom prst="rect">
            <a:avLst/>
          </a:prstGeom>
          <a:solidFill>
            <a:srgbClr val="262626">
              <a:alpha val="30000"/>
            </a:srgbClr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9B7EA8-F405-1C44-982B-A16C6C39F0A1}"/>
              </a:ext>
            </a:extLst>
          </p:cNvPr>
          <p:cNvSpPr/>
          <p:nvPr userDrawn="1"/>
        </p:nvSpPr>
        <p:spPr>
          <a:xfrm>
            <a:off x="1016001" y="3191968"/>
            <a:ext cx="4970913" cy="3081832"/>
          </a:xfrm>
          <a:prstGeom prst="rect">
            <a:avLst/>
          </a:prstGeom>
          <a:solidFill>
            <a:srgbClr val="262626">
              <a:alpha val="30000"/>
            </a:srgbClr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B9594180-72EA-8045-8ED1-BB3668E2AB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4126" y="3429000"/>
            <a:ext cx="4181032" cy="2654166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200" b="0" i="0">
                <a:solidFill>
                  <a:schemeClr val="bg1"/>
                </a:solidFill>
                <a:latin typeface="Oswald Light" panose="02000303000000000000" pitchFamily="2" charset="77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4E453466-B0F6-B74D-AB6B-374E6A0D694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764784" y="3429000"/>
            <a:ext cx="4206527" cy="2654166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200" b="0" i="0">
                <a:solidFill>
                  <a:schemeClr val="bg1"/>
                </a:solidFill>
                <a:latin typeface="Oswald Light" panose="02000303000000000000" pitchFamily="2" charset="77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95B790-175D-FC4F-B4C7-76E9A5F42C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523" y="3401039"/>
            <a:ext cx="254134" cy="2570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808EC2-3318-4247-8B42-63C87C89F7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1174" y="3401038"/>
            <a:ext cx="254134" cy="25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10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9" grpId="0">
        <p:tmplLst>
          <p:tmpl>
            <p:tnLst>
              <p:par>
                <p:cTn presetID="2" presetClass="entr" presetSubtype="2" decel="5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3" grpId="0" animBg="1"/>
      <p:bldP spid="28" grpId="0" animBg="1"/>
      <p:bldP spid="21" grpId="0" build="allAtOnce">
        <p:tmplLst>
          <p:tmpl lvl="1">
            <p:tnLst>
              <p:par>
                <p:cTn presetID="1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2" grpId="0" build="allAtOnce">
        <p:tmplLst>
          <p:tmpl lvl="1">
            <p:tnLst>
              <p:par>
                <p:cTn presetID="1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KPI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06F53-1F66-C543-ACCA-462918723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80"/>
                    </a14:imgEffect>
                    <a14:imgEffect>
                      <a14:saturation sat="80000"/>
                    </a14:imgEffect>
                    <a14:imgEffect>
                      <a14:brightnessContrast bright="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025F33-5C26-1343-9B30-C064C749FD49}"/>
              </a:ext>
            </a:extLst>
          </p:cNvPr>
          <p:cNvSpPr/>
          <p:nvPr userDrawn="1"/>
        </p:nvSpPr>
        <p:spPr>
          <a:xfrm>
            <a:off x="-1587" y="-27961"/>
            <a:ext cx="12192000" cy="6858000"/>
          </a:xfrm>
          <a:prstGeom prst="rect">
            <a:avLst/>
          </a:prstGeom>
          <a:gradFill flip="none" rotWithShape="1">
            <a:gsLst>
              <a:gs pos="42000">
                <a:srgbClr val="4B8C2B">
                  <a:alpha val="0"/>
                </a:srgbClr>
              </a:gs>
              <a:gs pos="0">
                <a:schemeClr val="bg1">
                  <a:lumMod val="10000"/>
                  <a:alpha val="4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E187848-1135-DD43-A67A-602A48CC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946702"/>
            <a:ext cx="4066580" cy="1249845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5 CRICKET KPI’S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FOR 2020/21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E003F5D-E6B0-334C-87EC-328BD5A0C1F5}"/>
              </a:ext>
            </a:extLst>
          </p:cNvPr>
          <p:cNvSpPr txBox="1">
            <a:spLocks/>
          </p:cNvSpPr>
          <p:nvPr userDrawn="1"/>
        </p:nvSpPr>
        <p:spPr>
          <a:xfrm>
            <a:off x="847252" y="2266842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 i="0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" panose="02000303000000000000" pitchFamily="2" charset="77"/>
                <a:ea typeface="Roboto Medium" charset="0"/>
                <a:cs typeface="Roboto Medium" charset="0"/>
              </a:rPr>
              <a:t>5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F540A8D-7376-7A48-BAB1-1D0E3B866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0053" y="2194367"/>
            <a:ext cx="9782771" cy="61621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09B7EA8-F405-1C44-982B-A16C6C39F0A1}"/>
              </a:ext>
            </a:extLst>
          </p:cNvPr>
          <p:cNvSpPr/>
          <p:nvPr userDrawn="1"/>
        </p:nvSpPr>
        <p:spPr>
          <a:xfrm>
            <a:off x="1016001" y="3191968"/>
            <a:ext cx="10156824" cy="3081832"/>
          </a:xfrm>
          <a:prstGeom prst="rect">
            <a:avLst/>
          </a:prstGeom>
          <a:solidFill>
            <a:srgbClr val="262626">
              <a:alpha val="30000"/>
            </a:srgbClr>
          </a:solidFill>
          <a:ln w="63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B9594180-72EA-8045-8ED1-BB3668E2AB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94126" y="3429000"/>
            <a:ext cx="9369796" cy="2654166"/>
          </a:xfrm>
        </p:spPr>
        <p:txBody>
          <a:bodyPr numCol="2" spcCol="360000">
            <a:noAutofit/>
          </a:bodyPr>
          <a:lstStyle>
            <a:lvl1pPr>
              <a:spcBef>
                <a:spcPts val="600"/>
              </a:spcBef>
              <a:defRPr sz="1200" b="0" i="0">
                <a:solidFill>
                  <a:schemeClr val="bg1"/>
                </a:solidFill>
                <a:latin typeface="Oswald Light" panose="02000303000000000000" pitchFamily="2" charset="77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95B790-175D-FC4F-B4C7-76E9A5F42C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9523" y="3401039"/>
            <a:ext cx="254134" cy="25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70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9" grpId="0">
        <p:tmplLst>
          <p:tmpl>
            <p:tnLst>
              <p:par>
                <p:cTn presetID="2" presetClass="entr" presetSubtype="2" decel="5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8" grpId="0" animBg="1"/>
      <p:bldP spid="21" grpId="0" build="allAtOnce">
        <p:tmplLst>
          <p:tmpl lvl="1">
            <p:tnLst>
              <p:par>
                <p:cTn presetID="1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PI's blank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06F53-1F66-C543-ACCA-462918723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80"/>
                    </a14:imgEffect>
                    <a14:imgEffect>
                      <a14:saturation sat="80000"/>
                    </a14:imgEffect>
                    <a14:imgEffect>
                      <a14:brightnessContrast bright="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025F33-5C26-1343-9B30-C064C749FD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2000">
                <a:srgbClr val="4B8C2B">
                  <a:alpha val="0"/>
                </a:srgbClr>
              </a:gs>
              <a:gs pos="0">
                <a:schemeClr val="bg1">
                  <a:lumMod val="10000"/>
                  <a:alpha val="4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E187848-1135-DD43-A67A-602A48CC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946702"/>
            <a:ext cx="4066580" cy="1249845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5 CRICKET KPI’S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FOR 2020/21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E003F5D-E6B0-334C-87EC-328BD5A0C1F5}"/>
              </a:ext>
            </a:extLst>
          </p:cNvPr>
          <p:cNvSpPr txBox="1">
            <a:spLocks/>
          </p:cNvSpPr>
          <p:nvPr userDrawn="1"/>
        </p:nvSpPr>
        <p:spPr>
          <a:xfrm>
            <a:off x="847252" y="2266842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1" i="0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" panose="02000303000000000000" pitchFamily="2" charset="77"/>
                <a:ea typeface="Roboto Medium" charset="0"/>
                <a:cs typeface="Roboto Medium" charset="0"/>
              </a:rPr>
              <a:t>5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F540A8D-7376-7A48-BAB1-1D0E3B866E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90053" y="2194367"/>
            <a:ext cx="9782771" cy="61621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99002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9" grpId="0">
        <p:tmplLst>
          <p:tmpl>
            <p:tnLst>
              <p:par>
                <p:cTn presetID="2" presetClass="entr" presetSubtype="2" decel="5000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KPI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06F53-1F66-C543-ACCA-462918723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80"/>
                    </a14:imgEffect>
                    <a14:imgEffect>
                      <a14:saturation sat="80000"/>
                    </a14:imgEffect>
                    <a14:imgEffect>
                      <a14:brightnessContrast bright="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025F33-5C26-1343-9B30-C064C749FD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2000">
                <a:srgbClr val="4B8C2B">
                  <a:alpha val="0"/>
                </a:srgbClr>
              </a:gs>
              <a:gs pos="0">
                <a:schemeClr val="bg1">
                  <a:lumMod val="10000"/>
                  <a:alpha val="4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E187848-1135-DD43-A67A-602A48CC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946702"/>
            <a:ext cx="4066580" cy="1249845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5 CRICKET KPI’S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FOR 2020/21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E003F5D-E6B0-334C-87EC-328BD5A0C1F5}"/>
              </a:ext>
            </a:extLst>
          </p:cNvPr>
          <p:cNvSpPr txBox="1">
            <a:spLocks/>
          </p:cNvSpPr>
          <p:nvPr userDrawn="1"/>
        </p:nvSpPr>
        <p:spPr>
          <a:xfrm>
            <a:off x="847252" y="2266842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0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 Medium" panose="02000603000000000000" pitchFamily="2" charset="77"/>
                <a:ea typeface="Roboto Medium" charset="0"/>
                <a:cs typeface="Roboto Medium" charset="0"/>
              </a:rPr>
              <a:t>1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F540A8D-7376-7A48-BAB1-1D0E3B866E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0054" y="2194367"/>
            <a:ext cx="3995762" cy="35884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0A3B1990-1335-7A47-BB6B-8F5B776EF7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145671"/>
            <a:ext cx="5080000" cy="1421454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A040DC75-B77F-234F-8EB5-1502775DE3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6000" y="3936150"/>
            <a:ext cx="5080000" cy="1421454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200" b="1" i="0">
                <a:solidFill>
                  <a:srgbClr val="E53D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4722078-6C6F-5B47-9F0E-F76E4C4F6EE0}"/>
              </a:ext>
            </a:extLst>
          </p:cNvPr>
          <p:cNvSpPr txBox="1">
            <a:spLocks/>
          </p:cNvSpPr>
          <p:nvPr userDrawn="1"/>
        </p:nvSpPr>
        <p:spPr>
          <a:xfrm>
            <a:off x="847252" y="3126448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0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 Medium" panose="02000603000000000000" pitchFamily="2" charset="77"/>
                <a:ea typeface="Roboto Medium" charset="0"/>
                <a:cs typeface="Roboto Medium" charset="0"/>
              </a:rPr>
              <a:t>2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C3F47D3-593E-054E-A992-42D9783D54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88570" y="3029597"/>
            <a:ext cx="3995762" cy="399403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5510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allAtOnce"/>
      <p:bldP spid="24" grpId="1" build="allAtOnce"/>
      <p:bldP spid="20" grpId="0" build="allAtOnce"/>
      <p:bldP spid="20" grpId="1" build="allAtOnce"/>
      <p:bldP spid="10" grpId="0"/>
      <p:bldP spid="10" grpId="1"/>
      <p:bldP spid="11" grpId="0">
        <p:tmplLst>
          <p:tmpl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PI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06F53-1F66-C543-ACCA-462918723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80"/>
                    </a14:imgEffect>
                    <a14:imgEffect>
                      <a14:saturation sat="80000"/>
                    </a14:imgEffect>
                    <a14:imgEffect>
                      <a14:brightnessContrast bright="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025F33-5C26-1343-9B30-C064C749FD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2000">
                <a:srgbClr val="4B8C2B">
                  <a:alpha val="0"/>
                </a:srgbClr>
              </a:gs>
              <a:gs pos="0">
                <a:schemeClr val="bg1">
                  <a:lumMod val="10000"/>
                  <a:alpha val="4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E187848-1135-DD43-A67A-602A48CC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946702"/>
            <a:ext cx="4066580" cy="1249845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5 CRICKET KPI’S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FOR 2020/21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E003F5D-E6B0-334C-87EC-328BD5A0C1F5}"/>
              </a:ext>
            </a:extLst>
          </p:cNvPr>
          <p:cNvSpPr txBox="1">
            <a:spLocks/>
          </p:cNvSpPr>
          <p:nvPr userDrawn="1"/>
        </p:nvSpPr>
        <p:spPr>
          <a:xfrm>
            <a:off x="847252" y="2266842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0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 Medium" panose="02000603000000000000" pitchFamily="2" charset="77"/>
                <a:ea typeface="Roboto Medium" charset="0"/>
                <a:cs typeface="Roboto Medium" charset="0"/>
              </a:rPr>
              <a:t>1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F540A8D-7376-7A48-BAB1-1D0E3B866E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0054" y="2194367"/>
            <a:ext cx="3995762" cy="35884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0A3B1990-1335-7A47-BB6B-8F5B776EF7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145671"/>
            <a:ext cx="5080000" cy="1421454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A040DC75-B77F-234F-8EB5-1502775DE3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6000" y="3936150"/>
            <a:ext cx="5080000" cy="1421454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200" b="1" i="0">
                <a:solidFill>
                  <a:srgbClr val="E53D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4722078-6C6F-5B47-9F0E-F76E4C4F6EE0}"/>
              </a:ext>
            </a:extLst>
          </p:cNvPr>
          <p:cNvSpPr txBox="1">
            <a:spLocks/>
          </p:cNvSpPr>
          <p:nvPr userDrawn="1"/>
        </p:nvSpPr>
        <p:spPr>
          <a:xfrm>
            <a:off x="847252" y="3126448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0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 Medium" panose="02000603000000000000" pitchFamily="2" charset="77"/>
                <a:ea typeface="Roboto Medium" charset="0"/>
                <a:cs typeface="Roboto Medium" charset="0"/>
              </a:rPr>
              <a:t>2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C3F47D3-593E-054E-A992-42D9783D54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88570" y="3029597"/>
            <a:ext cx="3995762" cy="399403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68441A76-483E-7641-903F-7560A5C84386}"/>
              </a:ext>
            </a:extLst>
          </p:cNvPr>
          <p:cNvSpPr txBox="1">
            <a:spLocks/>
          </p:cNvSpPr>
          <p:nvPr userDrawn="1"/>
        </p:nvSpPr>
        <p:spPr>
          <a:xfrm>
            <a:off x="847252" y="4022620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0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 Medium" panose="02000603000000000000" pitchFamily="2" charset="77"/>
                <a:ea typeface="Roboto Medium" charset="0"/>
                <a:cs typeface="Roboto Medium" charset="0"/>
              </a:rPr>
              <a:t>3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79D3624-821D-BC4A-A58F-DFCF004951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88570" y="3919851"/>
            <a:ext cx="3995762" cy="377252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74910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allAtOnce"/>
      <p:bldP spid="24" grpId="1" build="allAtOnce"/>
      <p:bldP spid="20" grpId="0" build="allAtOnce"/>
      <p:bldP spid="20" grpId="1" build="allAtOnce"/>
      <p:bldP spid="12" grpId="0"/>
      <p:bldP spid="12" grpId="1"/>
      <p:bldP spid="13" grpId="0">
        <p:tmplLst>
          <p:tmpl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KPI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06F53-1F66-C543-ACCA-462918723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80"/>
                    </a14:imgEffect>
                    <a14:imgEffect>
                      <a14:saturation sat="80000"/>
                    </a14:imgEffect>
                    <a14:imgEffect>
                      <a14:brightnessContrast bright="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025F33-5C26-1343-9B30-C064C749FD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2000">
                <a:srgbClr val="4B8C2B">
                  <a:alpha val="0"/>
                </a:srgbClr>
              </a:gs>
              <a:gs pos="0">
                <a:schemeClr val="bg1">
                  <a:lumMod val="10000"/>
                  <a:alpha val="4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E187848-1135-DD43-A67A-602A48CC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946702"/>
            <a:ext cx="4066580" cy="1249845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5 CRICKET KPI’S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FOR 2020/21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E003F5D-E6B0-334C-87EC-328BD5A0C1F5}"/>
              </a:ext>
            </a:extLst>
          </p:cNvPr>
          <p:cNvSpPr txBox="1">
            <a:spLocks/>
          </p:cNvSpPr>
          <p:nvPr userDrawn="1"/>
        </p:nvSpPr>
        <p:spPr>
          <a:xfrm>
            <a:off x="847252" y="2266842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0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 Medium" panose="02000603000000000000" pitchFamily="2" charset="77"/>
                <a:ea typeface="Roboto Medium" charset="0"/>
                <a:cs typeface="Roboto Medium" charset="0"/>
              </a:rPr>
              <a:t>1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F540A8D-7376-7A48-BAB1-1D0E3B866E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0054" y="2194367"/>
            <a:ext cx="3995762" cy="35884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0A3B1990-1335-7A47-BB6B-8F5B776EF7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145671"/>
            <a:ext cx="5080000" cy="1421454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A040DC75-B77F-234F-8EB5-1502775DE3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6000" y="3936150"/>
            <a:ext cx="5080000" cy="1421454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200" b="1" i="0">
                <a:solidFill>
                  <a:srgbClr val="E53D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4722078-6C6F-5B47-9F0E-F76E4C4F6EE0}"/>
              </a:ext>
            </a:extLst>
          </p:cNvPr>
          <p:cNvSpPr txBox="1">
            <a:spLocks/>
          </p:cNvSpPr>
          <p:nvPr userDrawn="1"/>
        </p:nvSpPr>
        <p:spPr>
          <a:xfrm>
            <a:off x="847252" y="3126448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0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 Medium" panose="02000603000000000000" pitchFamily="2" charset="77"/>
                <a:ea typeface="Roboto Medium" charset="0"/>
                <a:cs typeface="Roboto Medium" charset="0"/>
              </a:rPr>
              <a:t>2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C3F47D3-593E-054E-A992-42D9783D54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88570" y="3029597"/>
            <a:ext cx="3995762" cy="399403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68441A76-483E-7641-903F-7560A5C84386}"/>
              </a:ext>
            </a:extLst>
          </p:cNvPr>
          <p:cNvSpPr txBox="1">
            <a:spLocks/>
          </p:cNvSpPr>
          <p:nvPr userDrawn="1"/>
        </p:nvSpPr>
        <p:spPr>
          <a:xfrm>
            <a:off x="847252" y="4022620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0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 Medium" panose="02000603000000000000" pitchFamily="2" charset="77"/>
                <a:ea typeface="Roboto Medium" charset="0"/>
                <a:cs typeface="Roboto Medium" charset="0"/>
              </a:rPr>
              <a:t>3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79D3624-821D-BC4A-A58F-DFCF004951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88570" y="3919851"/>
            <a:ext cx="3995762" cy="377252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2D50994C-E10A-654B-ADB4-E826A4297007}"/>
              </a:ext>
            </a:extLst>
          </p:cNvPr>
          <p:cNvSpPr txBox="1">
            <a:spLocks/>
          </p:cNvSpPr>
          <p:nvPr userDrawn="1"/>
        </p:nvSpPr>
        <p:spPr>
          <a:xfrm>
            <a:off x="847252" y="4900962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0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 Medium" panose="02000603000000000000" pitchFamily="2" charset="77"/>
                <a:ea typeface="Roboto Medium" charset="0"/>
                <a:cs typeface="Roboto Medium" charset="0"/>
              </a:rPr>
              <a:t>4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E7F46B77-DEEE-8144-B6F4-55C30DA4EC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8570" y="4791817"/>
            <a:ext cx="3995762" cy="389174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28180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allAtOnce"/>
      <p:bldP spid="24" grpId="1" build="allAtOnce"/>
      <p:bldP spid="20" grpId="0" build="allAtOnce"/>
      <p:bldP spid="20" grpId="1" build="allAtOnce"/>
      <p:bldP spid="14" grpId="0"/>
      <p:bldP spid="14" grpId="1"/>
      <p:bldP spid="15" grpId="0">
        <p:tmplLst>
          <p:tmpl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KPI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06F53-1F66-C543-ACCA-462918723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80"/>
                    </a14:imgEffect>
                    <a14:imgEffect>
                      <a14:saturation sat="80000"/>
                    </a14:imgEffect>
                    <a14:imgEffect>
                      <a14:brightnessContrast bright="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025F33-5C26-1343-9B30-C064C749FD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2000">
                <a:srgbClr val="4B8C2B">
                  <a:alpha val="0"/>
                </a:srgbClr>
              </a:gs>
              <a:gs pos="0">
                <a:schemeClr val="bg1">
                  <a:lumMod val="10000"/>
                  <a:alpha val="4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3E187848-1135-DD43-A67A-602A48CC6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946702"/>
            <a:ext cx="4066580" cy="1249845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5 CRICKET KPI’S</a:t>
            </a:r>
            <a:br>
              <a:rPr lang="en-US" dirty="0">
                <a:solidFill>
                  <a:schemeClr val="accent2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FOR 2020/21</a:t>
            </a:r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0E003F5D-E6B0-334C-87EC-328BD5A0C1F5}"/>
              </a:ext>
            </a:extLst>
          </p:cNvPr>
          <p:cNvSpPr txBox="1">
            <a:spLocks/>
          </p:cNvSpPr>
          <p:nvPr userDrawn="1"/>
        </p:nvSpPr>
        <p:spPr>
          <a:xfrm>
            <a:off x="847252" y="2266842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0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 Medium" panose="02000603000000000000" pitchFamily="2" charset="77"/>
                <a:ea typeface="Roboto Medium" charset="0"/>
                <a:cs typeface="Roboto Medium" charset="0"/>
              </a:rPr>
              <a:t>1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F540A8D-7376-7A48-BAB1-1D0E3B866E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0054" y="2194367"/>
            <a:ext cx="3995762" cy="35884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0A3B1990-1335-7A47-BB6B-8F5B776EF7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0" y="2145671"/>
            <a:ext cx="5080000" cy="1421454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A040DC75-B77F-234F-8EB5-1502775DE3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096000" y="3936150"/>
            <a:ext cx="5080000" cy="1421454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200" b="1" i="0">
                <a:solidFill>
                  <a:srgbClr val="E53D2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C4722078-6C6F-5B47-9F0E-F76E4C4F6EE0}"/>
              </a:ext>
            </a:extLst>
          </p:cNvPr>
          <p:cNvSpPr txBox="1">
            <a:spLocks/>
          </p:cNvSpPr>
          <p:nvPr userDrawn="1"/>
        </p:nvSpPr>
        <p:spPr>
          <a:xfrm>
            <a:off x="847252" y="3126448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0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 Medium" panose="02000603000000000000" pitchFamily="2" charset="77"/>
                <a:ea typeface="Roboto Medium" charset="0"/>
                <a:cs typeface="Roboto Medium" charset="0"/>
              </a:rPr>
              <a:t>2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C3F47D3-593E-054E-A992-42D9783D54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88570" y="3029597"/>
            <a:ext cx="3995762" cy="399403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68441A76-483E-7641-903F-7560A5C84386}"/>
              </a:ext>
            </a:extLst>
          </p:cNvPr>
          <p:cNvSpPr txBox="1">
            <a:spLocks/>
          </p:cNvSpPr>
          <p:nvPr userDrawn="1"/>
        </p:nvSpPr>
        <p:spPr>
          <a:xfrm>
            <a:off x="847252" y="4022620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0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 Medium" panose="02000603000000000000" pitchFamily="2" charset="77"/>
                <a:ea typeface="Roboto Medium" charset="0"/>
                <a:cs typeface="Roboto Medium" charset="0"/>
              </a:rPr>
              <a:t>3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79D3624-821D-BC4A-A58F-DFCF004951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88570" y="3919851"/>
            <a:ext cx="3995762" cy="377252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2D50994C-E10A-654B-ADB4-E826A4297007}"/>
              </a:ext>
            </a:extLst>
          </p:cNvPr>
          <p:cNvSpPr txBox="1">
            <a:spLocks/>
          </p:cNvSpPr>
          <p:nvPr userDrawn="1"/>
        </p:nvSpPr>
        <p:spPr>
          <a:xfrm>
            <a:off x="847252" y="4900962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0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 Medium" panose="02000603000000000000" pitchFamily="2" charset="77"/>
                <a:ea typeface="Roboto Medium" charset="0"/>
                <a:cs typeface="Roboto Medium" charset="0"/>
              </a:rPr>
              <a:t>4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E7F46B77-DEEE-8144-B6F4-55C30DA4EC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88570" y="4791817"/>
            <a:ext cx="3995762" cy="389174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25E191EA-2F3A-974A-9803-51A550E01678}"/>
              </a:ext>
            </a:extLst>
          </p:cNvPr>
          <p:cNvSpPr txBox="1">
            <a:spLocks/>
          </p:cNvSpPr>
          <p:nvPr userDrawn="1"/>
        </p:nvSpPr>
        <p:spPr>
          <a:xfrm>
            <a:off x="847252" y="5779304"/>
            <a:ext cx="746874" cy="793057"/>
          </a:xfrm>
          <a:prstGeom prst="rect">
            <a:avLst/>
          </a:prstGeom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algn="l" defTabSz="9144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3600" b="1" i="0" kern="1200">
                <a:solidFill>
                  <a:schemeClr val="tx1"/>
                </a:solidFill>
                <a:latin typeface="Roboto Thin" charset="0"/>
                <a:ea typeface="Roboto Thin" charset="0"/>
                <a:cs typeface="Roboto Thin" charset="0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800" b="0" dirty="0">
                <a:solidFill>
                  <a:srgbClr val="E53D2F"/>
                </a:solidFill>
                <a:effectLst>
                  <a:outerShdw blurRad="63500" dist="25400" dir="5400000" algn="t" rotWithShape="0">
                    <a:prstClr val="black">
                      <a:alpha val="10000"/>
                    </a:prstClr>
                  </a:outerShdw>
                </a:effectLst>
                <a:latin typeface="Oswald Medium" panose="02000603000000000000" pitchFamily="2" charset="77"/>
                <a:ea typeface="Roboto Medium" charset="0"/>
                <a:cs typeface="Roboto Medium" charset="0"/>
              </a:rPr>
              <a:t>5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1CC14E31-647A-AD4D-BDE2-AB7D18A3F0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8570" y="5663783"/>
            <a:ext cx="3995762" cy="389174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spcBef>
                <a:spcPts val="600"/>
              </a:spcBef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98943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allAtOnce">
        <p:tmplLst>
          <p:tmpl lvl="1">
            <p:tnLst>
              <p:par>
                <p:cTn presetID="47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4" grpId="1" build="allAtOnce"/>
      <p:bldP spid="20" grpId="0" build="allAtOnce"/>
      <p:bldP spid="20" grpId="1" build="allAtOnce"/>
      <p:bldP spid="16" grpId="0"/>
      <p:bldP spid="16" grpId="1"/>
      <p:bldP spid="17" grpId="0">
        <p:tmplLst>
          <p:tmpl>
            <p:tnLst>
              <p:par>
                <p:cTn presetID="2" presetClass="entr" presetSubtype="2" decel="5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PI'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106F53-1F66-C543-ACCA-4629187232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80"/>
                    </a14:imgEffect>
                    <a14:imgEffect>
                      <a14:saturation sat="80000"/>
                    </a14:imgEffect>
                    <a14:imgEffect>
                      <a14:brightnessContrast bright="1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9025F33-5C26-1343-9B30-C064C749FD4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2000">
                <a:srgbClr val="4B8C2B">
                  <a:alpha val="0"/>
                </a:srgbClr>
              </a:gs>
              <a:gs pos="0">
                <a:schemeClr val="bg1">
                  <a:lumMod val="10000"/>
                  <a:alpha val="4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90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BA024DD8-617E-6344-8ADB-C1E80DB0EC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09" y="145586"/>
            <a:ext cx="1434981" cy="5197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8B73A5-68A9-374E-BB63-296C3BC2E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281" y="166103"/>
            <a:ext cx="9443519" cy="965578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35581-5C37-8246-82A0-BF6F90E99A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281" y="1485601"/>
            <a:ext cx="9524246" cy="4870749"/>
          </a:xfr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007CD6A-C3AE-2949-86CA-716DE15455B0}"/>
              </a:ext>
            </a:extLst>
          </p:cNvPr>
          <p:cNvCxnSpPr>
            <a:cxnSpLocks/>
          </p:cNvCxnSpPr>
          <p:nvPr userDrawn="1"/>
        </p:nvCxnSpPr>
        <p:spPr>
          <a:xfrm flipH="1">
            <a:off x="120709" y="1108682"/>
            <a:ext cx="116216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C101E6-3195-8E42-968F-FA0A504EA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21139" y="6456831"/>
            <a:ext cx="6349721" cy="365125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/>
              <a:t>©2020 Leicestershire Business Voice  |  www.lbv.co.uk |  @/LBVtweets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36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D785138-12A3-824C-B70C-A90B28B16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3142" y="1476058"/>
            <a:ext cx="4947729" cy="4351338"/>
          </a:xfr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2159291-450D-CE41-827C-E382C187C56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000868" y="1476058"/>
            <a:ext cx="4947729" cy="4351338"/>
          </a:xfr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949FB0B3-8814-2146-8057-A0B36262A3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709" y="145586"/>
            <a:ext cx="1434981" cy="51972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C9D2645D-9454-3544-B745-E60961D4D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281" y="166103"/>
            <a:ext cx="9443519" cy="965578"/>
          </a:xfrm>
          <a:prstGeom prst="rect">
            <a:avLst/>
          </a:prstGeom>
        </p:spPr>
        <p:txBody>
          <a:bodyPr anchor="ctr" anchorCtr="0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AA70CF-1F8D-B34D-AD8F-C86BF5A25185}"/>
              </a:ext>
            </a:extLst>
          </p:cNvPr>
          <p:cNvCxnSpPr>
            <a:cxnSpLocks/>
          </p:cNvCxnSpPr>
          <p:nvPr userDrawn="1"/>
        </p:nvCxnSpPr>
        <p:spPr>
          <a:xfrm flipH="1">
            <a:off x="120709" y="1108682"/>
            <a:ext cx="116216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13E3564-F740-5549-996E-B0439E0EFB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21139" y="6456831"/>
            <a:ext cx="6349721" cy="365125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/>
              <a:t>©2020 Leicestershire Business Voice  |  www.lbv.co.uk |  @/LBVtweets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57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3CC73-1BF4-604A-95BB-8F3BC361B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500" baseline="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C83A1-5E39-8E45-8804-DDB11D740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22AC9-8645-B346-9CA3-05D2E85C7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21139" y="6456831"/>
            <a:ext cx="6349721" cy="365125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/>
              <a:t>©2020 Leicestershire Business Voice  |  www.lbv.co.uk |  @/LBVtweets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258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A552A-63A6-1C41-BCA4-1E2C2AAD1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61931-0677-CC42-847E-584C4D42B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F0834E-E48E-944C-B872-E6F9F9961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135E93-5EF1-FD4C-A967-492D70347C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F9E41-D6A9-8D42-9FAA-954178653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12271BC-BE70-B649-978E-6B9794C74D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921139" y="6456831"/>
            <a:ext cx="6349721" cy="365125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/>
              <a:t>©2020 Leicestershire Business Voice  |  www.lbv.co.uk |  @/LBVtweets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473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A65C4-3A68-1141-AC3A-291701CF4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522" y="365125"/>
            <a:ext cx="857327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9106A-1066-B94A-9EC4-CE76A894C7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21139" y="6456831"/>
            <a:ext cx="6349721" cy="365125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/>
              <a:t>©2020 Leicestershire Business Voice  |  www.lbv.co.uk |  @/LBVtweets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17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6983C38-A5E1-8940-870D-713C6C523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21139" y="6456831"/>
            <a:ext cx="6349721" cy="365125"/>
          </a:xfrm>
          <a:prstGeom prst="rect">
            <a:avLst/>
          </a:prstGeom>
        </p:spPr>
        <p:txBody>
          <a:bodyPr/>
          <a:lstStyle>
            <a:lvl1pPr>
              <a:defRPr sz="11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algn="ctr"/>
            <a:r>
              <a:rPr lang="en-US"/>
              <a:t>©2020 Leicestershire Business Voice  |  www.lbv.co.uk |  @/LBVtweets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72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3892F6-7A85-864A-B356-8178AD2272B9}"/>
              </a:ext>
            </a:extLst>
          </p:cNvPr>
          <p:cNvSpPr/>
          <p:nvPr userDrawn="1"/>
        </p:nvSpPr>
        <p:spPr>
          <a:xfrm>
            <a:off x="-105196" y="6356350"/>
            <a:ext cx="12413182" cy="586616"/>
          </a:xfrm>
          <a:prstGeom prst="rect">
            <a:avLst/>
          </a:prstGeom>
          <a:solidFill>
            <a:srgbClr val="6EC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031AD-AB11-7A41-88EC-97F182C35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80520" y="1825625"/>
            <a:ext cx="857327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A1A1CA-42E8-9E4E-A6CB-9E32BEBFC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7454" y="6467095"/>
            <a:ext cx="54570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©2020 Leicestershire Business Voice  |  </a:t>
            </a:r>
            <a:r>
              <a:rPr lang="en-US" dirty="0" err="1"/>
              <a:t>www.lbv.co.uk</a:t>
            </a:r>
            <a:r>
              <a:rPr lang="en-US" dirty="0"/>
              <a:t> |  @/</a:t>
            </a:r>
            <a:r>
              <a:rPr lang="en-US" dirty="0" err="1"/>
              <a:t>LBVtweets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109E3DF8-0D2D-E54F-AC77-AF7F77B9B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  <p:sldLayoutId id="2147483650" r:id="rId4"/>
    <p:sldLayoutId id="2147483652" r:id="rId5"/>
    <p:sldLayoutId id="2147483651" r:id="rId6"/>
    <p:sldLayoutId id="2147483653" r:id="rId7"/>
    <p:sldLayoutId id="2147483654" r:id="rId8"/>
    <p:sldLayoutId id="2147483655" r:id="rId9"/>
    <p:sldLayoutId id="2147483661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 baseline="0">
          <a:solidFill>
            <a:srgbClr val="6DC3DB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Work Sans ExtraBold"/>
              <a:buNone/>
              <a:defRPr sz="2800">
                <a:latin typeface="Work Sans ExtraBold"/>
                <a:ea typeface="Work Sans ExtraBold"/>
                <a:cs typeface="Work Sans ExtraBold"/>
                <a:sym typeface="Work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Questrial"/>
              <a:buNone/>
              <a:defRPr sz="2800">
                <a:solidFill>
                  <a:srgbClr val="66666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Barlow Light"/>
              <a:buChar char="●"/>
              <a:defRPr sz="1200"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Barlow Light"/>
              <a:buChar char="○"/>
              <a:defRPr sz="1200"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Barlow Light"/>
              <a:buChar char="■"/>
              <a:defRPr sz="1200"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Barlow Light"/>
              <a:buChar char="●"/>
              <a:defRPr sz="1200"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Barlow Light"/>
              <a:buChar char="○"/>
              <a:defRPr sz="1200"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Barlow Light"/>
              <a:buChar char="■"/>
              <a:defRPr sz="1200"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Barlow Light"/>
              <a:buChar char="●"/>
              <a:defRPr sz="1200"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Barlow Light"/>
              <a:buChar char="○"/>
              <a:defRPr sz="1200"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Barlow Light"/>
              <a:buChar char="■"/>
              <a:defRPr sz="1200"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  <p:pic>
        <p:nvPicPr>
          <p:cNvPr id="2" name="Picture 1" descr="Presentation-Background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86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xmlns:p14="http://schemas.microsoft.com/office/powerpoint/2010/main"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751AD7-3A85-404A-BACB-B9BF1F94B5A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3DC6F3-D979-2448-AFE2-C975F9F384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18840">
                  <a:lumMod val="60000"/>
                  <a:lumOff val="40000"/>
                </a:srgbClr>
              </a:gs>
              <a:gs pos="65000">
                <a:srgbClr val="41884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028824" y="2514600"/>
            <a:ext cx="9152698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</p:spTree>
    <p:extLst>
      <p:ext uri="{BB962C8B-B14F-4D97-AF65-F5344CB8AC3E}">
        <p14:creationId xmlns:p14="http://schemas.microsoft.com/office/powerpoint/2010/main" val="405883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3600" b="1" i="0" kern="1200" spc="-100" baseline="0">
          <a:solidFill>
            <a:srgbClr val="FFFFFF"/>
          </a:solidFill>
          <a:latin typeface="Oswald" panose="02000603000000000000" pitchFamily="2" charset="77"/>
          <a:ea typeface="Oswald" panose="02000603000000000000" pitchFamily="2" charset="77"/>
          <a:cs typeface="Oswald" panose="02000603000000000000" pitchFamily="2" charset="77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2">
          <p15:clr>
            <a:srgbClr val="F26B43"/>
          </p15:clr>
        </p15:guide>
        <p15:guide id="29" pos="7038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855BDD8-BEC1-244B-8788-1B86536EA15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5E92B5B-3748-2243-8B7F-97BD7B3CF3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18840">
                  <a:lumMod val="60000"/>
                  <a:lumOff val="40000"/>
                </a:srgbClr>
              </a:gs>
              <a:gs pos="65000">
                <a:srgbClr val="41884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824" y="946702"/>
            <a:ext cx="9152697" cy="1249845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/>
              <a:t>YOUR TITLE HERE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BE35EC2B-735D-044C-852C-96A376FA3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8824" y="2514600"/>
            <a:ext cx="9152698" cy="3429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1"/>
            <a:r>
              <a:rPr lang="en-US" dirty="0"/>
              <a:t>Write here subtitle</a:t>
            </a:r>
          </a:p>
          <a:p>
            <a:pPr lvl="2"/>
            <a:r>
              <a:rPr lang="en-US" dirty="0"/>
              <a:t>Write here text</a:t>
            </a:r>
          </a:p>
          <a:p>
            <a:pPr lvl="3"/>
            <a:r>
              <a:rPr lang="en-US" dirty="0"/>
              <a:t>Write here text</a:t>
            </a:r>
          </a:p>
          <a:p>
            <a:pPr lvl="4"/>
            <a:r>
              <a:rPr lang="en-US" dirty="0"/>
              <a:t>Write here text </a:t>
            </a:r>
          </a:p>
        </p:txBody>
      </p:sp>
    </p:spTree>
    <p:extLst>
      <p:ext uri="{BB962C8B-B14F-4D97-AF65-F5344CB8AC3E}">
        <p14:creationId xmlns:p14="http://schemas.microsoft.com/office/powerpoint/2010/main" val="31282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  <p:sldLayoutId id="2147483785" r:id="rId18"/>
    <p:sldLayoutId id="2147483786" r:id="rId19"/>
  </p:sldLayoutIdLst>
  <p:hf hdr="0" ft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3600" b="1" i="0" kern="1200" spc="0" baseline="0">
          <a:solidFill>
            <a:srgbClr val="FFFFFF"/>
          </a:solidFill>
          <a:latin typeface="Oswald Medium" panose="02000603000000000000" pitchFamily="2" charset="77"/>
          <a:ea typeface="Oswald Medium" panose="02000603000000000000" pitchFamily="2" charset="77"/>
          <a:cs typeface="Oswald Medium" panose="02000603000000000000" pitchFamily="2" charset="77"/>
        </a:defRPr>
      </a:lvl1pPr>
    </p:titleStyle>
    <p:bodyStyle>
      <a:lvl1pPr marL="0" indent="0" algn="l" defTabSz="914318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0" indent="0" algn="l" defTabSz="914318" rtl="0" eaLnBrk="1" latinLnBrk="0" hangingPunct="1">
        <a:lnSpc>
          <a:spcPct val="15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rgbClr val="FFFFF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14" orient="horz" pos="346">
          <p15:clr>
            <a:srgbClr val="F26B43"/>
          </p15:clr>
        </p15:guide>
        <p15:guide id="27" orient="horz" pos="3952">
          <p15:clr>
            <a:srgbClr val="F26B43"/>
          </p15:clr>
        </p15:guide>
        <p15:guide id="28" pos="642">
          <p15:clr>
            <a:srgbClr val="F26B43"/>
          </p15:clr>
        </p15:guide>
        <p15:guide id="29" pos="7038">
          <p15:clr>
            <a:srgbClr val="F26B43"/>
          </p15:clr>
        </p15:guide>
        <p15:guide id="44">
          <p15:clr>
            <a:srgbClr val="F26B43"/>
          </p15:clr>
        </p15:guide>
        <p15:guide id="45" pos="7680">
          <p15:clr>
            <a:srgbClr val="F26B43"/>
          </p15:clr>
        </p15:guide>
        <p15:guide id="46" orient="horz">
          <p15:clr>
            <a:srgbClr val="F26B43"/>
          </p15:clr>
        </p15:guide>
        <p15:guide id="47" orient="horz" pos="4320">
          <p15:clr>
            <a:srgbClr val="F26B43"/>
          </p15:clr>
        </p15:guide>
        <p15:guide id="48" pos="1277">
          <p15:clr>
            <a:srgbClr val="F26B43"/>
          </p15:clr>
        </p15:guide>
        <p15:guide id="51" orient="horz" pos="709">
          <p15:clr>
            <a:srgbClr val="F26B43"/>
          </p15:clr>
        </p15:guide>
        <p15:guide id="52" pos="191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bv.co.uk/" TargetMode="External"/><Relationship Id="rId2" Type="http://schemas.openxmlformats.org/officeDocument/2006/relationships/hyperlink" Target="http://www.lbv.co.uk/events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8E2BC3-168C-9D47-9B6C-D85B6A884F07}"/>
              </a:ext>
            </a:extLst>
          </p:cNvPr>
          <p:cNvSpPr/>
          <p:nvPr/>
        </p:nvSpPr>
        <p:spPr>
          <a:xfrm>
            <a:off x="-162912" y="0"/>
            <a:ext cx="12517821" cy="78226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36474C9-9C19-6043-9E41-581DDE37BACC}"/>
              </a:ext>
            </a:extLst>
          </p:cNvPr>
          <p:cNvSpPr txBox="1">
            <a:spLocks/>
          </p:cNvSpPr>
          <p:nvPr/>
        </p:nvSpPr>
        <p:spPr>
          <a:xfrm>
            <a:off x="2844278" y="1907821"/>
            <a:ext cx="6946493" cy="220037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 baseline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GB" sz="2800" dirty="0">
                <a:solidFill>
                  <a:schemeClr val="accent1"/>
                </a:solidFill>
              </a:rPr>
              <a:t>What are the challenges and opportunities facing the manufacturing sector in 2021 and beyond?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9619B4C-F379-1D45-AC33-C8E28A5805DB}"/>
              </a:ext>
            </a:extLst>
          </p:cNvPr>
          <p:cNvSpPr txBox="1">
            <a:spLocks/>
          </p:cNvSpPr>
          <p:nvPr/>
        </p:nvSpPr>
        <p:spPr>
          <a:xfrm>
            <a:off x="3640286" y="3602038"/>
            <a:ext cx="5292132" cy="1655762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180210-C35B-0444-B9C9-3A22246475CB}"/>
              </a:ext>
            </a:extLst>
          </p:cNvPr>
          <p:cNvCxnSpPr>
            <a:cxnSpLocks/>
          </p:cNvCxnSpPr>
          <p:nvPr/>
        </p:nvCxnSpPr>
        <p:spPr>
          <a:xfrm>
            <a:off x="4180804" y="3556618"/>
            <a:ext cx="421109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3F9805C-DF06-8746-92E8-147C277C7F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260" y="227544"/>
            <a:ext cx="2262419" cy="79476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2DFBD84-9EF5-F04D-8172-3285865C735D}"/>
              </a:ext>
            </a:extLst>
          </p:cNvPr>
          <p:cNvSpPr/>
          <p:nvPr/>
        </p:nvSpPr>
        <p:spPr>
          <a:xfrm>
            <a:off x="-162912" y="6505366"/>
            <a:ext cx="1251782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Leicestershire Business Voice  | 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www.lbv.co.uk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 @/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LBVtweets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F7E1E1-800D-7148-B443-82D9102D32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875" y="974635"/>
            <a:ext cx="6958789" cy="3905443"/>
          </a:xfrm>
          <a:prstGeom prst="rect">
            <a:avLst/>
          </a:prstGeom>
        </p:spPr>
      </p:pic>
      <p:pic>
        <p:nvPicPr>
          <p:cNvPr id="12" name="Picture 11" descr="A group of people playing cricket&#10;&#10;Description automatically generated with medium confidence">
            <a:extLst>
              <a:ext uri="{FF2B5EF4-FFF2-40B4-BE49-F238E27FC236}">
                <a16:creationId xmlns:a16="http://schemas.microsoft.com/office/drawing/2014/main" id="{EE3D4B93-4B39-984C-A194-76708A092B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0218" y="2813198"/>
            <a:ext cx="6502400" cy="36576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1A86D3C-54C4-E14B-B375-35C87BB45A10}"/>
              </a:ext>
            </a:extLst>
          </p:cNvPr>
          <p:cNvGrpSpPr/>
          <p:nvPr/>
        </p:nvGrpSpPr>
        <p:grpSpPr>
          <a:xfrm>
            <a:off x="2844278" y="2720886"/>
            <a:ext cx="6946493" cy="2698324"/>
            <a:chOff x="3196821" y="2446432"/>
            <a:chExt cx="6503437" cy="2698324"/>
          </a:xfrm>
        </p:grpSpPr>
        <p:sp>
          <p:nvSpPr>
            <p:cNvPr id="15" name="Right Triangle 14">
              <a:extLst>
                <a:ext uri="{FF2B5EF4-FFF2-40B4-BE49-F238E27FC236}">
                  <a16:creationId xmlns:a16="http://schemas.microsoft.com/office/drawing/2014/main" id="{01BB23F3-0F76-664C-98F2-DC7E61FB979A}"/>
                </a:ext>
              </a:extLst>
            </p:cNvPr>
            <p:cNvSpPr/>
            <p:nvPr/>
          </p:nvSpPr>
          <p:spPr>
            <a:xfrm rot="10800000">
              <a:off x="8610600" y="4280598"/>
              <a:ext cx="844899" cy="864158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384981-7CF1-BF40-97DC-9DF77E6243FC}"/>
                </a:ext>
              </a:extLst>
            </p:cNvPr>
            <p:cNvSpPr/>
            <p:nvPr/>
          </p:nvSpPr>
          <p:spPr>
            <a:xfrm>
              <a:off x="3196821" y="2446432"/>
              <a:ext cx="6503437" cy="20900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35FE533-31CD-6C4F-8F8A-33A80341DE12}"/>
              </a:ext>
            </a:extLst>
          </p:cNvPr>
          <p:cNvSpPr/>
          <p:nvPr/>
        </p:nvSpPr>
        <p:spPr>
          <a:xfrm>
            <a:off x="3048000" y="3105835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b="1" dirty="0">
                <a:solidFill>
                  <a:srgbClr val="6EC4DB"/>
                </a:solidFill>
              </a:rPr>
              <a:t>The Business of Sport</a:t>
            </a:r>
          </a:p>
        </p:txBody>
      </p:sp>
    </p:spTree>
    <p:extLst>
      <p:ext uri="{BB962C8B-B14F-4D97-AF65-F5344CB8AC3E}">
        <p14:creationId xmlns:p14="http://schemas.microsoft.com/office/powerpoint/2010/main" val="2531562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E36160-80DE-D045-B92C-45EEDE40EC04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Leicestershire Business Voice  | 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www.lbv.co.uk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 @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LBVtweets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EB49A-ED2E-485C-AEB6-7906D5428D1F}"/>
              </a:ext>
            </a:extLst>
          </p:cNvPr>
          <p:cNvSpPr txBox="1"/>
          <p:nvPr/>
        </p:nvSpPr>
        <p:spPr>
          <a:xfrm>
            <a:off x="2933394" y="4150568"/>
            <a:ext cx="6388274" cy="7275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94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63623C-6EE0-41D6-82D4-6553BDD1A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Calibri" panose="020F0502020204030204" pitchFamily="34" charset="0"/>
              </a:rPr>
              <a:t>When would you feel comfortable attending a stadium to watch a match at full capacity?</a:t>
            </a:r>
            <a:endParaRPr lang="en-US" sz="3600" dirty="0">
              <a:latin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195BE-2834-4F43-A7C8-858240472F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sz="2100" dirty="0">
                <a:latin typeface="Calibri" panose="020F0502020204030204" pitchFamily="34" charset="0"/>
              </a:rPr>
              <a:t>a) Immediately</a:t>
            </a:r>
            <a:endParaRPr lang="en-US" sz="2100" dirty="0">
              <a:latin typeface="Calibri" panose="020F0502020204030204" pitchFamily="34" charset="0"/>
            </a:endParaRPr>
          </a:p>
          <a:p>
            <a:r>
              <a:rPr lang="en-GB" sz="2100" dirty="0">
                <a:latin typeface="Calibri" panose="020F0502020204030204" pitchFamily="34" charset="0"/>
              </a:rPr>
              <a:t>b) In June following change of Government regulations</a:t>
            </a:r>
            <a:endParaRPr lang="en-US" sz="2100" dirty="0">
              <a:latin typeface="Calibri" panose="020F0502020204030204" pitchFamily="34" charset="0"/>
            </a:endParaRPr>
          </a:p>
          <a:p>
            <a:r>
              <a:rPr lang="en-GB" sz="2100" dirty="0">
                <a:latin typeface="Calibri" panose="020F0502020204030204" pitchFamily="34" charset="0"/>
              </a:rPr>
              <a:t>c) Later this year</a:t>
            </a:r>
            <a:endParaRPr lang="en-US" sz="2100" dirty="0">
              <a:latin typeface="Calibri" panose="020F0502020204030204" pitchFamily="34" charset="0"/>
            </a:endParaRPr>
          </a:p>
          <a:p>
            <a:r>
              <a:rPr lang="en-GB" sz="2100" dirty="0">
                <a:latin typeface="Calibri" panose="020F0502020204030204" pitchFamily="34" charset="0"/>
              </a:rPr>
              <a:t>d) In 2022</a:t>
            </a:r>
            <a:endParaRPr lang="en-US" sz="2100" dirty="0">
              <a:latin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83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98E091-9876-264B-9DF7-321F89736B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8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DF48DBC-5CE7-4B17-9D8A-A65EBAF9F22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001"/>
                    </a14:imgEffect>
                    <a14:imgEffect>
                      <a14:saturation sat="10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7" y="-13268"/>
            <a:ext cx="12192000" cy="6858000"/>
          </a:xfrm>
          <a:prstGeom prst="rect">
            <a:avLst/>
          </a:prstGeom>
          <a:effectLst>
            <a:reflection endPos="0" dir="5400000" sy="-100000" algn="bl" rotWithShape="0"/>
          </a:effectLst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40971" y="2093183"/>
            <a:ext cx="9710056" cy="823706"/>
          </a:xfrm>
        </p:spPr>
        <p:txBody>
          <a:bodyPr/>
          <a:lstStyle/>
          <a:p>
            <a:r>
              <a:rPr lang="en-US" sz="8000" b="0" spc="0" dirty="0"/>
              <a:t>Sean Jarvis </a:t>
            </a:r>
            <a:br>
              <a:rPr lang="en-US" sz="8000" b="0" spc="0" dirty="0"/>
            </a:br>
            <a:r>
              <a:rPr lang="en-US" sz="4000" b="0" spc="0" dirty="0"/>
              <a:t>CEO – Leicestershire CCC</a:t>
            </a:r>
            <a:endParaRPr lang="en-US" sz="8000" b="0" spc="0" dirty="0"/>
          </a:p>
        </p:txBody>
      </p:sp>
      <p:sp>
        <p:nvSpPr>
          <p:cNvPr id="6" name="Title 7">
            <a:extLst>
              <a:ext uri="{FF2B5EF4-FFF2-40B4-BE49-F238E27FC236}">
                <a16:creationId xmlns:a16="http://schemas.microsoft.com/office/drawing/2014/main" id="{C8CD2C49-7C67-4D46-B854-A831693034EA}"/>
              </a:ext>
            </a:extLst>
          </p:cNvPr>
          <p:cNvSpPr txBox="1">
            <a:spLocks/>
          </p:cNvSpPr>
          <p:nvPr/>
        </p:nvSpPr>
        <p:spPr>
          <a:xfrm>
            <a:off x="4016113" y="6021026"/>
            <a:ext cx="4159771" cy="823706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ctr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b="1" i="0" kern="1200" spc="-100" baseline="0">
                <a:solidFill>
                  <a:schemeClr val="tx1"/>
                </a:solidFill>
                <a:latin typeface="Oswald Medium" panose="02000603000000000000" pitchFamily="2" charset="77"/>
                <a:ea typeface="Oswald Medium" panose="02000603000000000000" pitchFamily="2" charset="77"/>
                <a:cs typeface="Oswald Medium" panose="02000603000000000000" pitchFamily="2" charset="77"/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anose="02000303000000000000" pitchFamily="2" charset="77"/>
              </a:rPr>
              <a:t>#runningfoxes | #foxesfamily | #ANewBreed</a:t>
            </a:r>
          </a:p>
        </p:txBody>
      </p:sp>
      <p:pic>
        <p:nvPicPr>
          <p:cNvPr id="11" name="Picture 10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994AE14C-76A8-8349-B959-938D8788F2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3771" y="370100"/>
            <a:ext cx="1224454" cy="621699"/>
          </a:xfrm>
          <a:prstGeom prst="rect">
            <a:avLst/>
          </a:prstGeom>
        </p:spPr>
      </p:pic>
      <p:sp>
        <p:nvSpPr>
          <p:cNvPr id="9" name="Title 7">
            <a:extLst>
              <a:ext uri="{FF2B5EF4-FFF2-40B4-BE49-F238E27FC236}">
                <a16:creationId xmlns:a16="http://schemas.microsoft.com/office/drawing/2014/main" id="{B4300B0A-A1C1-4AE5-A157-FD37661F7349}"/>
              </a:ext>
            </a:extLst>
          </p:cNvPr>
          <p:cNvSpPr txBox="1">
            <a:spLocks/>
          </p:cNvSpPr>
          <p:nvPr/>
        </p:nvSpPr>
        <p:spPr>
          <a:xfrm>
            <a:off x="1240971" y="3233398"/>
            <a:ext cx="9710056" cy="823706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ctr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b="1" i="0" kern="1200" spc="-100" baseline="0">
                <a:solidFill>
                  <a:srgbClr val="FFFFFF"/>
                </a:solidFill>
                <a:latin typeface="Oswald Medium" panose="02000603000000000000" pitchFamily="2" charset="77"/>
                <a:ea typeface="Oswald Medium" panose="02000603000000000000" pitchFamily="2" charset="77"/>
                <a:cs typeface="Oswald Medium" panose="02000603000000000000" pitchFamily="2" charset="77"/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Medium" panose="02000603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65267919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7C098BCB-DDED-4379-956C-B30A2B681C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5019" y="5992687"/>
            <a:ext cx="1224454" cy="621699"/>
          </a:xfrm>
          <a:prstGeom prst="rect">
            <a:avLst/>
          </a:prstGeom>
        </p:spPr>
      </p:pic>
      <p:pic>
        <p:nvPicPr>
          <p:cNvPr id="10" name="Picture 9" descr="A stadium with a large crowd of people&#10;&#10;Description automatically generated">
            <a:extLst>
              <a:ext uri="{FF2B5EF4-FFF2-40B4-BE49-F238E27FC236}">
                <a16:creationId xmlns:a16="http://schemas.microsoft.com/office/drawing/2014/main" id="{2B253B2C-9EE5-46A1-93F5-76DC03AEC1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627864" cy="3627864"/>
          </a:xfrm>
          <a:prstGeom prst="rect">
            <a:avLst/>
          </a:prstGeom>
        </p:spPr>
      </p:pic>
      <p:pic>
        <p:nvPicPr>
          <p:cNvPr id="9" name="Picture 8" descr="A group of men posing for a picture&#10;&#10;Description automatically generated">
            <a:extLst>
              <a:ext uri="{FF2B5EF4-FFF2-40B4-BE49-F238E27FC236}">
                <a16:creationId xmlns:a16="http://schemas.microsoft.com/office/drawing/2014/main" id="{AFF36E67-73B7-4C70-8D4C-F1193D0AE9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6883" y="0"/>
            <a:ext cx="6449536" cy="3627864"/>
          </a:xfrm>
          <a:prstGeom prst="rect">
            <a:avLst/>
          </a:prstGeom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3C3B3ECF-82CA-4118-B7DE-5D6A3A76A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5999" y="3080065"/>
            <a:ext cx="6095999" cy="4143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914CD867-ADA4-40A1-91C7-53CA4F84B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F152487A-D0B9-4B17-BA8A-00B0987B2C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343" y="-1"/>
            <a:ext cx="3254533" cy="325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5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25CF37B4-6EA8-404A-AB79-8785C7ED05E2}"/>
              </a:ext>
            </a:extLst>
          </p:cNvPr>
          <p:cNvSpPr txBox="1"/>
          <p:nvPr/>
        </p:nvSpPr>
        <p:spPr>
          <a:xfrm>
            <a:off x="2453888" y="5236466"/>
            <a:ext cx="177419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Oswald" panose="02000603000000000000" pitchFamily="2" charset="77"/>
                <a:ea typeface="+mn-ea"/>
                <a:cs typeface="+mn-cs"/>
              </a:rPr>
              <a:t>BUSINESS NETWORK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7F1F8A-85A7-5F49-83DB-1C42A29523E7}"/>
              </a:ext>
            </a:extLst>
          </p:cNvPr>
          <p:cNvSpPr txBox="1"/>
          <p:nvPr/>
        </p:nvSpPr>
        <p:spPr>
          <a:xfrm>
            <a:off x="7777625" y="5797062"/>
            <a:ext cx="16290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Oswald" panose="02000603000000000000" pitchFamily="2" charset="77"/>
                <a:ea typeface="+mn-ea"/>
                <a:cs typeface="+mn-cs"/>
              </a:rPr>
              <a:t>CONCERT VENUE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986F1E-424D-F449-ABAD-9401E5417077}"/>
              </a:ext>
            </a:extLst>
          </p:cNvPr>
          <p:cNvSpPr txBox="1"/>
          <p:nvPr/>
        </p:nvSpPr>
        <p:spPr>
          <a:xfrm>
            <a:off x="2553815" y="2475382"/>
            <a:ext cx="144337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Oswald" panose="02000603000000000000" pitchFamily="2" charset="77"/>
                <a:ea typeface="+mn-ea"/>
                <a:cs typeface="+mn-cs"/>
              </a:rPr>
              <a:t>CHARITY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E620BA-6FF4-3848-83B6-6402A8BBA545}"/>
              </a:ext>
            </a:extLst>
          </p:cNvPr>
          <p:cNvSpPr txBox="1"/>
          <p:nvPr/>
        </p:nvSpPr>
        <p:spPr>
          <a:xfrm>
            <a:off x="5129898" y="2096040"/>
            <a:ext cx="16290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Oswald" panose="02000603000000000000" pitchFamily="2" charset="77"/>
                <a:ea typeface="+mn-ea"/>
                <a:cs typeface="+mn-cs"/>
              </a:rPr>
              <a:t>HOSPITALITY VENUE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1DCA5D-86EE-3D46-9D79-BB682A340E48}"/>
              </a:ext>
            </a:extLst>
          </p:cNvPr>
          <p:cNvSpPr txBox="1"/>
          <p:nvPr/>
        </p:nvSpPr>
        <p:spPr>
          <a:xfrm>
            <a:off x="5163393" y="6273247"/>
            <a:ext cx="16290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Oswald" panose="02000603000000000000" pitchFamily="2" charset="77"/>
                <a:ea typeface="+mn-ea"/>
                <a:cs typeface="+mn-cs"/>
              </a:rPr>
              <a:t>DATA COMPANY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5" name="Picture 34" descr="Icon&#10;&#10;Description automatically generated">
            <a:extLst>
              <a:ext uri="{FF2B5EF4-FFF2-40B4-BE49-F238E27FC236}">
                <a16:creationId xmlns:a16="http://schemas.microsoft.com/office/drawing/2014/main" id="{17905FC8-EEC1-9544-9262-35391D551A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7766" y="2861378"/>
            <a:ext cx="587194" cy="1135242"/>
          </a:xfrm>
          <a:prstGeom prst="rect">
            <a:avLst/>
          </a:prstGeom>
        </p:spPr>
      </p:pic>
      <p:pic>
        <p:nvPicPr>
          <p:cNvPr id="39" name="Picture 38" descr="Icon&#10;&#10;Description automatically generated">
            <a:extLst>
              <a:ext uri="{FF2B5EF4-FFF2-40B4-BE49-F238E27FC236}">
                <a16:creationId xmlns:a16="http://schemas.microsoft.com/office/drawing/2014/main" id="{BCE05764-D62E-AB4E-8E67-205EFD232D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672" y="4512479"/>
            <a:ext cx="715094" cy="1098987"/>
          </a:xfrm>
          <a:prstGeom prst="rect">
            <a:avLst/>
          </a:prstGeom>
        </p:spPr>
      </p:pic>
      <p:pic>
        <p:nvPicPr>
          <p:cNvPr id="41" name="Picture 40" descr="Logo&#10;&#10;Description automatically generated">
            <a:extLst>
              <a:ext uri="{FF2B5EF4-FFF2-40B4-BE49-F238E27FC236}">
                <a16:creationId xmlns:a16="http://schemas.microsoft.com/office/drawing/2014/main" id="{70AA5713-2E95-F44E-9398-553B264D13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591" y="1162505"/>
            <a:ext cx="1209945" cy="1147091"/>
          </a:xfrm>
          <a:prstGeom prst="rect">
            <a:avLst/>
          </a:prstGeom>
        </p:spPr>
      </p:pic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7F9048D2-28F3-C048-A097-05E5C21C43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8506" y="5040282"/>
            <a:ext cx="1359223" cy="114316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6B06D00-DC42-AD43-AA5C-C071A115138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7632" y="435636"/>
            <a:ext cx="1629077" cy="1506227"/>
          </a:xfrm>
          <a:prstGeom prst="rect">
            <a:avLst/>
          </a:prstGeom>
        </p:spPr>
      </p:pic>
      <p:pic>
        <p:nvPicPr>
          <p:cNvPr id="47" name="Picture 46" descr="Icon&#10;&#10;Description automatically generated">
            <a:extLst>
              <a:ext uri="{FF2B5EF4-FFF2-40B4-BE49-F238E27FC236}">
                <a16:creationId xmlns:a16="http://schemas.microsoft.com/office/drawing/2014/main" id="{FF0F976D-D00E-A441-BB46-9547915A1D6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1688" y="1008563"/>
            <a:ext cx="1249061" cy="1092093"/>
          </a:xfrm>
          <a:prstGeom prst="rect">
            <a:avLst/>
          </a:prstGeom>
        </p:spPr>
      </p:pic>
      <p:pic>
        <p:nvPicPr>
          <p:cNvPr id="49" name="Picture 48" descr="Icon&#10;&#10;Description automatically generated">
            <a:extLst>
              <a:ext uri="{FF2B5EF4-FFF2-40B4-BE49-F238E27FC236}">
                <a16:creationId xmlns:a16="http://schemas.microsoft.com/office/drawing/2014/main" id="{D2BCA122-CC29-064E-8684-2BDD01707F3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1986" y="3996620"/>
            <a:ext cx="1609386" cy="104487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BA10827F-EA95-FF4A-9B4C-E32C41D9079C}"/>
              </a:ext>
            </a:extLst>
          </p:cNvPr>
          <p:cNvSpPr txBox="1"/>
          <p:nvPr/>
        </p:nvSpPr>
        <p:spPr>
          <a:xfrm>
            <a:off x="7723183" y="2250442"/>
            <a:ext cx="16290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Oswald" panose="02000603000000000000" pitchFamily="2" charset="77"/>
                <a:ea typeface="+mn-ea"/>
                <a:cs typeface="+mn-cs"/>
              </a:rPr>
              <a:t>MEDIA COMPANY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266CC28-A04C-4744-9B74-48EDA4176AC3}"/>
              </a:ext>
            </a:extLst>
          </p:cNvPr>
          <p:cNvSpPr txBox="1"/>
          <p:nvPr/>
        </p:nvSpPr>
        <p:spPr>
          <a:xfrm>
            <a:off x="5163393" y="4032502"/>
            <a:ext cx="162907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Oswald" panose="02000603000000000000" pitchFamily="2" charset="77"/>
                <a:ea typeface="+mn-ea"/>
                <a:cs typeface="+mn-cs"/>
              </a:rPr>
              <a:t>CRICKET CLUB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6C474B6-A20D-484A-A37A-B4FF5CB41965}"/>
              </a:ext>
            </a:extLst>
          </p:cNvPr>
          <p:cNvCxnSpPr/>
          <p:nvPr/>
        </p:nvCxnSpPr>
        <p:spPr>
          <a:xfrm flipV="1">
            <a:off x="6537729" y="1881051"/>
            <a:ext cx="1353959" cy="980327"/>
          </a:xfrm>
          <a:prstGeom prst="line">
            <a:avLst/>
          </a:prstGeom>
          <a:ln w="12700">
            <a:solidFill>
              <a:srgbClr val="93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66A60E1-07E4-5F4F-8721-166F6C898A9F}"/>
              </a:ext>
            </a:extLst>
          </p:cNvPr>
          <p:cNvCxnSpPr>
            <a:cxnSpLocks/>
          </p:cNvCxnSpPr>
          <p:nvPr/>
        </p:nvCxnSpPr>
        <p:spPr>
          <a:xfrm flipV="1">
            <a:off x="6788484" y="3475146"/>
            <a:ext cx="1865659" cy="1"/>
          </a:xfrm>
          <a:prstGeom prst="line">
            <a:avLst/>
          </a:prstGeom>
          <a:ln w="12700">
            <a:solidFill>
              <a:srgbClr val="93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EDA3386-E7A6-4C47-9EEE-18BE416FD29C}"/>
              </a:ext>
            </a:extLst>
          </p:cNvPr>
          <p:cNvCxnSpPr>
            <a:cxnSpLocks/>
          </p:cNvCxnSpPr>
          <p:nvPr/>
        </p:nvCxnSpPr>
        <p:spPr>
          <a:xfrm>
            <a:off x="6950799" y="4137291"/>
            <a:ext cx="984152" cy="534164"/>
          </a:xfrm>
          <a:prstGeom prst="line">
            <a:avLst/>
          </a:prstGeom>
          <a:ln w="12700">
            <a:solidFill>
              <a:srgbClr val="93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7166326-5237-6C4F-A319-816B1B702697}"/>
              </a:ext>
            </a:extLst>
          </p:cNvPr>
          <p:cNvCxnSpPr>
            <a:cxnSpLocks/>
          </p:cNvCxnSpPr>
          <p:nvPr/>
        </p:nvCxnSpPr>
        <p:spPr>
          <a:xfrm flipH="1">
            <a:off x="4194898" y="4137291"/>
            <a:ext cx="849001" cy="442022"/>
          </a:xfrm>
          <a:prstGeom prst="line">
            <a:avLst/>
          </a:prstGeom>
          <a:ln w="12700">
            <a:solidFill>
              <a:srgbClr val="93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9094411-020E-DC40-A550-17D6BCD39338}"/>
              </a:ext>
            </a:extLst>
          </p:cNvPr>
          <p:cNvCxnSpPr>
            <a:cxnSpLocks/>
          </p:cNvCxnSpPr>
          <p:nvPr/>
        </p:nvCxnSpPr>
        <p:spPr>
          <a:xfrm flipH="1" flipV="1">
            <a:off x="3733245" y="2280017"/>
            <a:ext cx="1343912" cy="776692"/>
          </a:xfrm>
          <a:prstGeom prst="line">
            <a:avLst/>
          </a:prstGeom>
          <a:ln w="12700">
            <a:solidFill>
              <a:srgbClr val="93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2F7F7FD8-E6CC-0645-9A1D-6BEA37755E4C}"/>
              </a:ext>
            </a:extLst>
          </p:cNvPr>
          <p:cNvCxnSpPr>
            <a:cxnSpLocks/>
          </p:cNvCxnSpPr>
          <p:nvPr/>
        </p:nvCxnSpPr>
        <p:spPr>
          <a:xfrm flipV="1">
            <a:off x="5977931" y="2404162"/>
            <a:ext cx="0" cy="208496"/>
          </a:xfrm>
          <a:prstGeom prst="line">
            <a:avLst/>
          </a:prstGeom>
          <a:ln w="12700">
            <a:solidFill>
              <a:srgbClr val="93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FC58C49-15B7-1C4C-993F-BF9110145AD1}"/>
              </a:ext>
            </a:extLst>
          </p:cNvPr>
          <p:cNvCxnSpPr>
            <a:cxnSpLocks/>
          </p:cNvCxnSpPr>
          <p:nvPr/>
        </p:nvCxnSpPr>
        <p:spPr>
          <a:xfrm flipV="1">
            <a:off x="5984040" y="4623276"/>
            <a:ext cx="0" cy="316258"/>
          </a:xfrm>
          <a:prstGeom prst="line">
            <a:avLst/>
          </a:prstGeom>
          <a:ln w="12700">
            <a:solidFill>
              <a:srgbClr val="93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627989BE-1775-485B-93D0-B3DFD5AEFC8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898" y="3056709"/>
            <a:ext cx="1613430" cy="81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01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7" grpId="0"/>
      <p:bldP spid="50" grpId="0"/>
      <p:bldP spid="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id="{2613735E-7458-43E8-B29E-4B75D3EDC4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227" y="1905220"/>
            <a:ext cx="4578773" cy="3047560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B80E3E-BC91-4946-9CF4-3AD8B8F9676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7813" y="3962288"/>
            <a:ext cx="5187142" cy="291776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5C7B426-3B4F-403C-8C45-51AA883AB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621" y="0"/>
            <a:ext cx="2392194" cy="283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grass, person, outdoor, sport&#10;&#10;Description automatically generated">
            <a:extLst>
              <a:ext uri="{FF2B5EF4-FFF2-40B4-BE49-F238E27FC236}">
                <a16:creationId xmlns:a16="http://schemas.microsoft.com/office/drawing/2014/main" id="{D0CA3561-AB73-4FBE-A04C-31B6FC0BBC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837679"/>
            <a:ext cx="2407815" cy="2407815"/>
          </a:xfrm>
          <a:prstGeom prst="rect">
            <a:avLst/>
          </a:prstGeom>
        </p:spPr>
      </p:pic>
      <p:pic>
        <p:nvPicPr>
          <p:cNvPr id="2050" name="Picture 2" descr="R6_I0996">
            <a:extLst>
              <a:ext uri="{FF2B5EF4-FFF2-40B4-BE49-F238E27FC236}">
                <a16:creationId xmlns:a16="http://schemas.microsoft.com/office/drawing/2014/main" id="{93EC0E62-AF57-4928-8A38-9B8AEC609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59255" y="-127131"/>
            <a:ext cx="3503122" cy="233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B00C8B1-FBEF-42BA-9775-0D2FCDE0B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7814" y="0"/>
            <a:ext cx="2661572" cy="399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9694B96-A7E8-47C9-9408-2EFED0276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21" y="5245494"/>
            <a:ext cx="2392193" cy="163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large crowd of people at a festival&#10;&#10;Description automatically generated with medium confidence">
            <a:extLst>
              <a:ext uri="{FF2B5EF4-FFF2-40B4-BE49-F238E27FC236}">
                <a16:creationId xmlns:a16="http://schemas.microsoft.com/office/drawing/2014/main" id="{0426B96E-CA44-4C16-A8B1-67AC85FD328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926" y="2208284"/>
            <a:ext cx="2538301" cy="1754004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D104CEB-E9CC-418B-912B-1BA943AF257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3227" y="4844658"/>
            <a:ext cx="4563152" cy="2087620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4C3AE047-4CF0-46E3-8785-B0C5289B45A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649" y="711340"/>
            <a:ext cx="3995730" cy="1193880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248C576-2597-4460-B95C-8BE03E1556E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2377" y="-789719"/>
            <a:ext cx="4014002" cy="14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975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8AF4237F-590F-4C41-92E8-957B1AAD09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88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3A4F1F-7078-5B4C-B821-47C5E1D4935D}"/>
              </a:ext>
            </a:extLst>
          </p:cNvPr>
          <p:cNvSpPr txBox="1"/>
          <p:nvPr/>
        </p:nvSpPr>
        <p:spPr>
          <a:xfrm>
            <a:off x="272527" y="1471444"/>
            <a:ext cx="5457713" cy="48320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4325" marR="0" lvl="0" indent="-314325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Culture/Strategy/Vision/Positioning </a:t>
            </a:r>
          </a:p>
          <a:p>
            <a:pPr marL="314325" marR="0" lvl="0" indent="-314325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Ecosystem </a:t>
            </a:r>
          </a:p>
          <a:p>
            <a:pPr marL="314325" marR="0" lvl="0" indent="-314325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Squad 21/22</a:t>
            </a:r>
          </a:p>
          <a:p>
            <a:pPr marL="314325" marR="0" lvl="0" indent="-314325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Pathway </a:t>
            </a:r>
          </a:p>
          <a:p>
            <a:pPr marL="314325" marR="0" lvl="0" indent="-314325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Commercial Relationships </a:t>
            </a:r>
          </a:p>
          <a:p>
            <a:pPr marL="314325" marR="0" lvl="0" indent="-314325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Community Link </a:t>
            </a:r>
          </a:p>
          <a:p>
            <a:pPr marL="314325" marR="0" lvl="0" indent="-314325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Bums on Seats</a:t>
            </a:r>
          </a:p>
          <a:p>
            <a:pPr marL="314325" marR="0" lvl="0" indent="-314325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Brand Development</a:t>
            </a:r>
          </a:p>
          <a:p>
            <a:pPr marL="314325" marR="0" lvl="0" indent="-314325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Ground Development</a:t>
            </a:r>
          </a:p>
          <a:p>
            <a:pPr marL="314325" marR="0" lvl="0" indent="-314325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 Governance </a:t>
            </a:r>
          </a:p>
          <a:p>
            <a:pPr marL="314325" marR="0" lvl="0" indent="-314325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 Foundation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B62AC06-F032-CA40-B60C-F980E651EB8C}"/>
              </a:ext>
            </a:extLst>
          </p:cNvPr>
          <p:cNvSpPr txBox="1">
            <a:spLocks/>
          </p:cNvSpPr>
          <p:nvPr/>
        </p:nvSpPr>
        <p:spPr>
          <a:xfrm>
            <a:off x="272527" y="329862"/>
            <a:ext cx="7729285" cy="940296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2000" b="1" i="0" kern="1200" spc="0" baseline="0">
                <a:solidFill>
                  <a:schemeClr val="tx1"/>
                </a:solidFill>
                <a:latin typeface="Oswald Medium" panose="02000603000000000000" pitchFamily="2" charset="77"/>
                <a:ea typeface="Oswald Medium" panose="02000603000000000000" pitchFamily="2" charset="77"/>
                <a:cs typeface="Oswald Medium" panose="02000603000000000000" pitchFamily="2" charset="77"/>
              </a:defRPr>
            </a:lvl1pPr>
          </a:lstStyle>
          <a:p>
            <a:pPr marL="0" marR="0" lvl="0" indent="0" algn="l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Oswald Medium" panose="02000603000000000000" pitchFamily="2" charset="77"/>
              </a:rPr>
              <a:t>The Batting Order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10C3C8-CC48-4550-9336-CA4D411719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53548" y="0"/>
            <a:ext cx="65384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197EE06B-EF6C-493F-A5A2-C44BBDD5ED8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5019" y="5992687"/>
            <a:ext cx="1224454" cy="62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451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A0E3-E1B0-43AE-9439-DF6A417F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302" y="2605294"/>
            <a:ext cx="10146612" cy="1647411"/>
          </a:xfrm>
        </p:spPr>
        <p:txBody>
          <a:bodyPr/>
          <a:lstStyle/>
          <a:p>
            <a:r>
              <a:rPr lang="en-US" sz="8000" dirty="0"/>
              <a:t>£1.5m and counting….. 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3374690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mammal, looking, fox, brown&#10;&#10;Description automatically generated">
            <a:extLst>
              <a:ext uri="{FF2B5EF4-FFF2-40B4-BE49-F238E27FC236}">
                <a16:creationId xmlns:a16="http://schemas.microsoft.com/office/drawing/2014/main" id="{DD485C0C-506E-40B4-A91C-4F73A0E5BB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CA1F40-284F-4A8D-83CE-E7F1A565F7A0}"/>
              </a:ext>
            </a:extLst>
          </p:cNvPr>
          <p:cNvSpPr txBox="1"/>
          <p:nvPr/>
        </p:nvSpPr>
        <p:spPr>
          <a:xfrm>
            <a:off x="887670" y="1720817"/>
            <a:ext cx="6427530" cy="42319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14325" marR="0" lvl="0" indent="-314325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Profile……Cricket broadcast to 2.5 Billion </a:t>
            </a:r>
          </a:p>
          <a:p>
            <a:pPr marL="314325" marR="0" lvl="0" indent="-314325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Civic Pride and Heritage (11 Trophies and a World Record)</a:t>
            </a:r>
          </a:p>
          <a:p>
            <a:pPr marL="314325" marR="0" lvl="0" indent="-314325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On the Map… one of 18 FCC’s</a:t>
            </a:r>
          </a:p>
          <a:p>
            <a:pPr marL="314325" marR="0" lvl="0" indent="-314325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Contribution to England… Broad, Agnew, Gower,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Defrietas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etc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 </a:t>
            </a:r>
          </a:p>
          <a:p>
            <a:pPr marL="314325" marR="0" lvl="0" indent="-314325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International Connections….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Kumble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, Simmons, Afridi, Roberts, Harris </a:t>
            </a:r>
          </a:p>
          <a:p>
            <a:pPr marL="314325" marR="0" lvl="0" indent="-314325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Community…. Giving back (our Foundation)</a:t>
            </a:r>
          </a:p>
          <a:p>
            <a:pPr marL="314325" marR="0" lvl="0" indent="-314325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Our Children…</a:t>
            </a:r>
          </a:p>
          <a:p>
            <a:pPr marL="314325" marR="0" lvl="0" indent="-314325" algn="l" defTabSz="91433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swald Light" pitchFamily="2" charset="0"/>
                <a:ea typeface="+mn-ea"/>
                <a:cs typeface="+mn-cs"/>
              </a:rPr>
              <a:t>City of Sport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FD782E7-A288-4D73-B2B6-2198320F3A1F}"/>
              </a:ext>
            </a:extLst>
          </p:cNvPr>
          <p:cNvSpPr txBox="1">
            <a:spLocks/>
          </p:cNvSpPr>
          <p:nvPr/>
        </p:nvSpPr>
        <p:spPr>
          <a:xfrm>
            <a:off x="887670" y="687309"/>
            <a:ext cx="9312046" cy="940296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l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2000" b="1" i="0" kern="1200" spc="0" baseline="0">
                <a:solidFill>
                  <a:schemeClr val="tx1"/>
                </a:solidFill>
                <a:latin typeface="Oswald Medium" panose="02000603000000000000" pitchFamily="2" charset="77"/>
                <a:ea typeface="Oswald Medium" panose="02000603000000000000" pitchFamily="2" charset="77"/>
                <a:cs typeface="Oswald Medium" panose="02000603000000000000" pitchFamily="2" charset="77"/>
              </a:defRPr>
            </a:lvl1pPr>
          </a:lstStyle>
          <a:p>
            <a:pPr marL="0" marR="0" lvl="0" indent="0" algn="l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0F0F0"/>
                </a:solidFill>
                <a:effectLst/>
                <a:uLnTx/>
                <a:uFillTx/>
                <a:latin typeface="Oswald Medium" panose="02000603000000000000" pitchFamily="2" charset="77"/>
              </a:rPr>
              <a:t>The Importance of Cricket to Leicestershire </a:t>
            </a:r>
          </a:p>
        </p:txBody>
      </p:sp>
    </p:spTree>
    <p:extLst>
      <p:ext uri="{BB962C8B-B14F-4D97-AF65-F5344CB8AC3E}">
        <p14:creationId xmlns:p14="http://schemas.microsoft.com/office/powerpoint/2010/main" val="262417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7C098BCB-DDED-4379-956C-B30A2B681C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5019" y="5992687"/>
            <a:ext cx="1224454" cy="621699"/>
          </a:xfrm>
          <a:prstGeom prst="rect">
            <a:avLst/>
          </a:prstGeom>
        </p:spPr>
      </p:pic>
      <p:sp>
        <p:nvSpPr>
          <p:cNvPr id="4" name="Title 7">
            <a:extLst>
              <a:ext uri="{FF2B5EF4-FFF2-40B4-BE49-F238E27FC236}">
                <a16:creationId xmlns:a16="http://schemas.microsoft.com/office/drawing/2014/main" id="{78123672-180F-4736-87C8-032121A9B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2093183"/>
            <a:ext cx="11119104" cy="823706"/>
          </a:xfrm>
        </p:spPr>
        <p:txBody>
          <a:bodyPr/>
          <a:lstStyle/>
          <a:p>
            <a:pPr algn="ctr"/>
            <a:endParaRPr lang="en-US" sz="8000" b="0" spc="0" dirty="0"/>
          </a:p>
        </p:txBody>
      </p:sp>
      <p:sp>
        <p:nvSpPr>
          <p:cNvPr id="2" name="Title 7">
            <a:extLst>
              <a:ext uri="{FF2B5EF4-FFF2-40B4-BE49-F238E27FC236}">
                <a16:creationId xmlns:a16="http://schemas.microsoft.com/office/drawing/2014/main" id="{080B9EB4-040A-4165-8076-75933C523D34}"/>
              </a:ext>
            </a:extLst>
          </p:cNvPr>
          <p:cNvSpPr txBox="1">
            <a:spLocks/>
          </p:cNvSpPr>
          <p:nvPr/>
        </p:nvSpPr>
        <p:spPr>
          <a:xfrm>
            <a:off x="1240971" y="3233398"/>
            <a:ext cx="9710056" cy="823706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>
            <a:lvl1pPr algn="ctr" defTabSz="914318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9600" b="1" i="0" kern="1200" spc="-100" baseline="0">
                <a:solidFill>
                  <a:srgbClr val="FFFFFF"/>
                </a:solidFill>
                <a:latin typeface="Oswald Medium" panose="02000603000000000000" pitchFamily="2" charset="77"/>
                <a:ea typeface="Oswald Medium" panose="02000603000000000000" pitchFamily="2" charset="77"/>
                <a:cs typeface="Oswald Medium" panose="02000603000000000000" pitchFamily="2" charset="77"/>
              </a:defRPr>
            </a:lvl1pPr>
          </a:lstStyle>
          <a:p>
            <a:pPr marL="0" marR="0" lvl="0" indent="0" algn="ctr" defTabSz="914318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swald Medium" panose="02000603000000000000" pitchFamily="2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F2799B-35CB-47D5-854A-6630078D4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19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4778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The Business of Sport webinar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C5AD9-F489-E649-B43C-24F1BC7C1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84" y="1485601"/>
            <a:ext cx="10720543" cy="48707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800" b="1" dirty="0">
              <a:solidFill>
                <a:srgbClr val="6EC4DB"/>
              </a:solidFill>
            </a:endParaRPr>
          </a:p>
          <a:p>
            <a:pPr marL="0" indent="0" algn="ctr">
              <a:buNone/>
            </a:pPr>
            <a:endParaRPr lang="en-GB" sz="2800" b="1" dirty="0">
              <a:solidFill>
                <a:srgbClr val="6EC4DB"/>
              </a:solidFill>
            </a:endParaRPr>
          </a:p>
          <a:p>
            <a:pPr marL="0" indent="0" algn="ctr">
              <a:buNone/>
            </a:pPr>
            <a:endParaRPr lang="en-GB" sz="2800" b="1" dirty="0">
              <a:solidFill>
                <a:srgbClr val="6EC4DB"/>
              </a:solidFill>
            </a:endParaRPr>
          </a:p>
          <a:p>
            <a:pPr marL="0" indent="0" algn="ctr">
              <a:buNone/>
            </a:pPr>
            <a:r>
              <a:rPr lang="en-GB" sz="3600" b="1" dirty="0">
                <a:solidFill>
                  <a:srgbClr val="6EC4DB"/>
                </a:solidFill>
              </a:rPr>
              <a:t>Any questions?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F5C2A-D3CA-1240-BE0C-94F62D15F621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Leicestershire Business Voice  | 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www.lbv.co.uk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 @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LBVtweets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797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FEF78-1D44-9543-987B-56ADE3CC93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Welcome &amp; Introduction</a:t>
            </a:r>
            <a:br>
              <a:rPr lang="en-GB" dirty="0"/>
            </a:b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Robin Pointon – Chair of LBV, </a:t>
            </a:r>
            <a:br>
              <a:rPr lang="en-GB" dirty="0"/>
            </a:br>
            <a:r>
              <a:rPr lang="en-GB" dirty="0"/>
              <a:t>Go Travel Solutions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6C1BE0-AD23-434E-A8A0-B3023FB9ED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B773AD-8B36-9F42-972C-52714858447A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Leicestershire Business Voice  | 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www.lbv.co.uk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 @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LBVtweets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683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chemeClr val="accent1"/>
                </a:solidFill>
              </a:rPr>
              <a:t>LBV update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C5AD9-F489-E649-B43C-24F1BC7C1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84" y="1485601"/>
            <a:ext cx="10720543" cy="48707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800" b="1" dirty="0">
              <a:solidFill>
                <a:srgbClr val="6EC4DB"/>
              </a:solidFill>
            </a:endParaRPr>
          </a:p>
          <a:p>
            <a:pPr marL="0" indent="0" algn="ctr">
              <a:buNone/>
            </a:pPr>
            <a:endParaRPr lang="en-GB" sz="2800" b="1" dirty="0">
              <a:solidFill>
                <a:srgbClr val="6EC4DB"/>
              </a:solidFill>
            </a:endParaRPr>
          </a:p>
          <a:p>
            <a:pPr marL="0" indent="0" algn="ctr">
              <a:buNone/>
            </a:pPr>
            <a:endParaRPr lang="en-GB" sz="2800" b="1" dirty="0">
              <a:solidFill>
                <a:srgbClr val="6EC4DB"/>
              </a:solidFill>
            </a:endParaRPr>
          </a:p>
          <a:p>
            <a:pPr marL="0" indent="0" algn="ctr">
              <a:buNone/>
            </a:pPr>
            <a:r>
              <a:rPr lang="en-GB" sz="3600" b="1" dirty="0">
                <a:solidFill>
                  <a:srgbClr val="6EC4DB"/>
                </a:solidFill>
              </a:rPr>
              <a:t>Robin Pointon and Mukesh Bulsara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4F5C2A-D3CA-1240-BE0C-94F62D15F621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Leicestershire Business Voice  | 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www.lbv.co.uk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 @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LBVtweets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346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4713A-14F0-3E46-B137-838DDF01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Lend us your voice…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C5AD9-F489-E649-B43C-24F1BC7C1F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0281" y="1475696"/>
            <a:ext cx="9524246" cy="5012972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200" dirty="0">
                <a:solidFill>
                  <a:srgbClr val="6EC4DB"/>
                </a:solidFill>
              </a:rPr>
              <a:t>Presentations and useful links will be available to view at </a:t>
            </a:r>
            <a:r>
              <a:rPr lang="en-GB" sz="2200" dirty="0">
                <a:solidFill>
                  <a:srgbClr val="6EC4D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www.lbv.co.uk/events</a:t>
            </a:r>
            <a:endParaRPr lang="en-GB" sz="2200" dirty="0">
              <a:solidFill>
                <a:srgbClr val="6EC4DB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200" dirty="0">
              <a:solidFill>
                <a:srgbClr val="6EC4DB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200" dirty="0">
                <a:solidFill>
                  <a:srgbClr val="6EC4DB"/>
                </a:solidFill>
              </a:rPr>
              <a:t>If you enjoyed today’s event, and would like to find out about becoming a Leicestershire Business Voice member, please visit our website at </a:t>
            </a:r>
            <a:r>
              <a:rPr lang="en-GB" sz="2200" dirty="0">
                <a:solidFill>
                  <a:srgbClr val="6EC4DB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www.lbv.co.uk</a:t>
            </a:r>
            <a:r>
              <a:rPr lang="en-GB" sz="2200" dirty="0">
                <a:solidFill>
                  <a:srgbClr val="6EC4DB"/>
                </a:solidFill>
              </a:rPr>
              <a:t>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200" dirty="0">
              <a:solidFill>
                <a:srgbClr val="6EC4DB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200" dirty="0">
                <a:solidFill>
                  <a:srgbClr val="6EC4DB"/>
                </a:solidFill>
              </a:rPr>
              <a:t>By joining LBV, you can: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GB" sz="2200" dirty="0">
                <a:solidFill>
                  <a:srgbClr val="6EC4DB"/>
                </a:solidFill>
              </a:rPr>
              <a:t>Help businesses thrive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GB" sz="2200" dirty="0">
                <a:solidFill>
                  <a:srgbClr val="6EC4DB"/>
                </a:solidFill>
              </a:rPr>
              <a:t>Voice your opinions with local and regional decision makers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GB" sz="2200" dirty="0">
                <a:solidFill>
                  <a:srgbClr val="6EC4DB"/>
                </a:solidFill>
              </a:rPr>
              <a:t>Influence policy affecting our economy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GB" sz="2200" dirty="0">
              <a:solidFill>
                <a:srgbClr val="6EC4DB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2200" dirty="0">
                <a:solidFill>
                  <a:srgbClr val="6EC4DB"/>
                </a:solidFill>
              </a:rPr>
              <a:t>Sign up to our mailing list to learn about forthcoming LBV webinars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3FEC71-8FCA-A74D-A767-B02742B9512B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Leicestershire Business Voice  | 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www.lbv.co.uk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 @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LBVtweets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569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E36160-80DE-D045-B92C-45EEDE40EC04}"/>
              </a:ext>
            </a:extLst>
          </p:cNvPr>
          <p:cNvSpPr/>
          <p:nvPr/>
        </p:nvSpPr>
        <p:spPr>
          <a:xfrm>
            <a:off x="-262759" y="6488668"/>
            <a:ext cx="127805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©2020 Leicestershire Business Voice  |  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www.lbv.co.uk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 @</a:t>
            </a:r>
            <a:r>
              <a:rPr lang="en-US" sz="11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LBVtweets</a:t>
            </a:r>
            <a:endParaRPr lang="en-US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EB49A-ED2E-485C-AEB6-7906D5428D1F}"/>
              </a:ext>
            </a:extLst>
          </p:cNvPr>
          <p:cNvSpPr txBox="1"/>
          <p:nvPr/>
        </p:nvSpPr>
        <p:spPr>
          <a:xfrm>
            <a:off x="2933394" y="4150568"/>
            <a:ext cx="6388274" cy="7275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94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2A58BD-0FED-4662-AAF8-1A543E08F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proposed (and aborted) European Super League in football shows that sporting businesses are looking for new ways to create bigger income streams. Does that plan have any merit from a business or sporting perspective?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F77C0-50BA-48FC-BB07-7048D8F5A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a) Yes for business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b) Yes for sport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c) Yes for both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c) Neither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064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FA76EB-96B1-8C4F-9C19-7D6177CC4B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3413" y="-37076"/>
            <a:ext cx="12305413" cy="82025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839D5C-8020-DD4A-B036-B2C02B6A1874}"/>
              </a:ext>
            </a:extLst>
          </p:cNvPr>
          <p:cNvSpPr/>
          <p:nvPr/>
        </p:nvSpPr>
        <p:spPr>
          <a:xfrm>
            <a:off x="-113413" y="-318627"/>
            <a:ext cx="12305413" cy="7176628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2639" y="111626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CLUB FIRST | RESILIENT | CREATIVE | PASSIONATE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BBA39D3-9B1F-0A40-98CD-F27A2D5176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566" y="562455"/>
            <a:ext cx="900236" cy="107500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C45DA25-7381-694C-B872-CDAA0F91339F}"/>
              </a:ext>
            </a:extLst>
          </p:cNvPr>
          <p:cNvCxnSpPr>
            <a:cxnSpLocks/>
          </p:cNvCxnSpPr>
          <p:nvPr/>
        </p:nvCxnSpPr>
        <p:spPr>
          <a:xfrm flipH="1">
            <a:off x="636565" y="2377549"/>
            <a:ext cx="4933259" cy="0"/>
          </a:xfrm>
          <a:prstGeom prst="line">
            <a:avLst/>
          </a:prstGeom>
          <a:ln w="63500">
            <a:solidFill>
              <a:srgbClr val="40DA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9C632E9-8B3C-3D4D-BF09-91984B6A9CE3}"/>
              </a:ext>
            </a:extLst>
          </p:cNvPr>
          <p:cNvSpPr txBox="1"/>
          <p:nvPr/>
        </p:nvSpPr>
        <p:spPr>
          <a:xfrm>
            <a:off x="555343" y="1717986"/>
            <a:ext cx="6278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FFFF"/>
                </a:solidFill>
                <a:latin typeface="Industry-Demi ?" pitchFamily="2" charset="77"/>
                <a:cs typeface="Arial"/>
                <a:sym typeface="Arial"/>
              </a:rPr>
              <a:t>LEICESTER TIGERS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3ABE2A-9111-8548-A355-EED97DBB8129}"/>
              </a:ext>
            </a:extLst>
          </p:cNvPr>
          <p:cNvSpPr/>
          <p:nvPr/>
        </p:nvSpPr>
        <p:spPr>
          <a:xfrm>
            <a:off x="8908027" y="5357957"/>
            <a:ext cx="20687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>
              <a:buClr>
                <a:srgbClr val="000000"/>
              </a:buClr>
            </a:pPr>
            <a:r>
              <a:rPr lang="en-US" sz="1000" kern="0" dirty="0">
                <a:solidFill>
                  <a:srgbClr val="FFFFFF"/>
                </a:solidFill>
                <a:latin typeface="Industry-Demi ?" pitchFamily="2" charset="77"/>
                <a:cs typeface="Arial"/>
                <a:sym typeface="Arial"/>
              </a:rPr>
              <a:t>CONFIDENTIAL: THIS DOCUMENT CONTAINS SENSITIVE INFORMATION THAT MUST NOT BE SHARED WITHOUT WRITTEN PERMISSION.</a:t>
            </a:r>
          </a:p>
          <a:p>
            <a:pPr algn="r" defTabSz="1219170">
              <a:buClr>
                <a:srgbClr val="000000"/>
              </a:buClr>
            </a:pPr>
            <a:endParaRPr lang="en-US" sz="1000" kern="0" dirty="0">
              <a:solidFill>
                <a:srgbClr val="FFFFFF"/>
              </a:solidFill>
              <a:latin typeface="Industry-Demi ?" pitchFamily="2" charset="77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C632E9-8B3C-3D4D-BF09-91984B6A9CE3}"/>
              </a:ext>
            </a:extLst>
          </p:cNvPr>
          <p:cNvSpPr txBox="1"/>
          <p:nvPr/>
        </p:nvSpPr>
        <p:spPr>
          <a:xfrm>
            <a:off x="555342" y="2457297"/>
            <a:ext cx="7251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FFFF"/>
                </a:solidFill>
                <a:latin typeface="Industry-Demi ?" pitchFamily="2" charset="77"/>
                <a:cs typeface="Arial"/>
                <a:sym typeface="Arial"/>
              </a:rPr>
              <a:t>THE BUSINESS OF SPORT</a:t>
            </a:r>
          </a:p>
        </p:txBody>
      </p:sp>
    </p:spTree>
    <p:extLst>
      <p:ext uri="{BB962C8B-B14F-4D97-AF65-F5344CB8AC3E}">
        <p14:creationId xmlns:p14="http://schemas.microsoft.com/office/powerpoint/2010/main" val="280863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293600" cy="879285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839D5C-8020-DD4A-B036-B2C02B6A1874}"/>
              </a:ext>
            </a:extLst>
          </p:cNvPr>
          <p:cNvSpPr/>
          <p:nvPr/>
        </p:nvSpPr>
        <p:spPr>
          <a:xfrm>
            <a:off x="0" y="0"/>
            <a:ext cx="12293600" cy="7459853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3AEE57-6D0C-844F-8550-0F74F90EC29E}"/>
              </a:ext>
            </a:extLst>
          </p:cNvPr>
          <p:cNvSpPr txBox="1"/>
          <p:nvPr/>
        </p:nvSpPr>
        <p:spPr>
          <a:xfrm>
            <a:off x="163195" y="455467"/>
            <a:ext cx="11778712" cy="8752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                </a:t>
            </a:r>
            <a:r>
              <a:rPr lang="en-US" sz="2133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HOW DOES OUR BUSINESS DIFFER FROM YOURS – THE KEY FUNDAMENTALS</a:t>
            </a: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OUR PLACE OF WORK IS ONLY USED BETWEEN 16 – 19 DAYS PER YEAR FOR OUR CORE BUSINESS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98.96% OF OUR STAFF ARE EMPLOYED BECAUSE OF THESE 16 – 19 DAYS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90% OF OUR TURNOVER IS GENERATED BECAUSE OF THESE 16 – 19 DAYS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OUR BUSINESS HAS TIGHT RESTRICTIONS ON HOW MUCH WE ARE ALLOWED TO SPEND ON DEVELOPING OUR CORE PRODUCT – AND STRINGENT PENALTIES IF BREACHED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OUR BUSINESS IS WIDELY DIVERSE: SPORT, RETAIL, EDUCATION, HEALTH AND WELLBEING, NUTRITION, MEDICAL, HOSPITALITY, WEDDINGS, FUNERALS, COMMUNITY, SCHOOLING, MEDIA AND PRESS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OUR DECISIONS AND RESULTS CAN BE – AND ARE - JUDGED IN REAL TIME BY OVER 568 MILLION HOUSEHOLDS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036B6320-2BC3-3242-B426-84F45D40B8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8875" y="455466"/>
            <a:ext cx="900236" cy="107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3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9FDD041B-2C39-DB4A-995A-42F3DDD16BB4}"/>
              </a:ext>
            </a:extLst>
          </p:cNvPr>
          <p:cNvSpPr txBox="1"/>
          <p:nvPr/>
        </p:nvSpPr>
        <p:spPr>
          <a:xfrm>
            <a:off x="421099" y="5950752"/>
            <a:ext cx="4973979" cy="379656"/>
          </a:xfrm>
          <a:prstGeom prst="rect">
            <a:avLst/>
          </a:prstGeom>
          <a:solidFill>
            <a:srgbClr val="0C7BC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FFFFFF"/>
                </a:solidFill>
                <a:latin typeface="Industry-Demi ?" pitchFamily="2" charset="77"/>
                <a:cs typeface="Arial"/>
                <a:sym typeface="Arial"/>
              </a:rPr>
              <a:t>SOCIAL SUPPORTERS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1C14414-0689-FB40-8F14-91A9D46D5ED2}"/>
              </a:ext>
            </a:extLst>
          </p:cNvPr>
          <p:cNvSpPr/>
          <p:nvPr/>
        </p:nvSpPr>
        <p:spPr>
          <a:xfrm>
            <a:off x="2875280" y="1419780"/>
            <a:ext cx="5100320" cy="4960701"/>
          </a:xfrm>
          <a:prstGeom prst="ellipse">
            <a:avLst/>
          </a:prstGeom>
          <a:solidFill>
            <a:srgbClr val="0C7B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408DC36-F6DF-1648-B504-C743137B0903}"/>
              </a:ext>
            </a:extLst>
          </p:cNvPr>
          <p:cNvSpPr/>
          <p:nvPr/>
        </p:nvSpPr>
        <p:spPr>
          <a:xfrm>
            <a:off x="3183687" y="1751713"/>
            <a:ext cx="4422781" cy="425728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5A75A7-69E1-054A-828D-8C8DAD2B6F2A}"/>
              </a:ext>
            </a:extLst>
          </p:cNvPr>
          <p:cNvSpPr/>
          <p:nvPr/>
        </p:nvSpPr>
        <p:spPr>
          <a:xfrm>
            <a:off x="1523134" y="1690808"/>
            <a:ext cx="7483813" cy="3006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endParaRPr lang="en-US" sz="2667" kern="0" dirty="0">
              <a:solidFill>
                <a:srgbClr val="000000"/>
              </a:solidFill>
              <a:latin typeface="Montserrat" pitchFamily="2" charset="77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endParaRPr lang="en-GB" sz="1867" b="1" kern="0" dirty="0">
              <a:solidFill>
                <a:srgbClr val="000000"/>
              </a:solidFill>
              <a:latin typeface="Montserrat" pitchFamily="2" charset="77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GB" sz="8800" b="1" kern="0" dirty="0">
                <a:solidFill>
                  <a:srgbClr val="000000"/>
                </a:solidFill>
                <a:latin typeface="Montserrat" pitchFamily="2" charset="77"/>
                <a:cs typeface="Arial"/>
                <a:sym typeface="Arial"/>
              </a:rPr>
              <a:t> </a:t>
            </a:r>
          </a:p>
          <a:p>
            <a:pPr defTabSz="1219170">
              <a:buClr>
                <a:srgbClr val="000000"/>
              </a:buClr>
            </a:pPr>
            <a:endParaRPr lang="en-GB" sz="1867" b="1" kern="0" dirty="0">
              <a:solidFill>
                <a:srgbClr val="000000"/>
              </a:solidFill>
              <a:latin typeface="Montserrat" pitchFamily="2" charset="77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GB" sz="1867" b="1" kern="0" dirty="0">
              <a:solidFill>
                <a:srgbClr val="000000"/>
              </a:solidFill>
              <a:latin typeface="Montserrat" pitchFamily="2" charset="77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GB" sz="1867" b="1" kern="0" dirty="0">
                <a:solidFill>
                  <a:srgbClr val="000000"/>
                </a:solidFill>
                <a:latin typeface="Montserrat" pitchFamily="2" charset="77"/>
                <a:cs typeface="Arial"/>
                <a:sym typeface="Arial"/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C6271F4-33E5-5C4D-BC5C-3BF10F3D6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233" y="388477"/>
            <a:ext cx="8905600" cy="1261600"/>
          </a:xfrm>
        </p:spPr>
        <p:txBody>
          <a:bodyPr/>
          <a:lstStyle/>
          <a:p>
            <a:r>
              <a:rPr lang="en-US" sz="2400" b="1" dirty="0">
                <a:solidFill>
                  <a:schemeClr val="tx1"/>
                </a:solidFill>
                <a:latin typeface="+mj-lt"/>
              </a:rPr>
              <a:t>YOU CAN PLEASE SOME OF THE PEOPLE SOME OF THE TIME………….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152AAD6-A3B5-E648-B6FE-48720F8E5875}"/>
              </a:ext>
            </a:extLst>
          </p:cNvPr>
          <p:cNvSpPr/>
          <p:nvPr/>
        </p:nvSpPr>
        <p:spPr>
          <a:xfrm>
            <a:off x="3549445" y="2149661"/>
            <a:ext cx="3657600" cy="352650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FFF4B1-389C-FA45-AC57-D9F128294193}"/>
              </a:ext>
            </a:extLst>
          </p:cNvPr>
          <p:cNvSpPr/>
          <p:nvPr/>
        </p:nvSpPr>
        <p:spPr>
          <a:xfrm>
            <a:off x="3932902" y="2523285"/>
            <a:ext cx="2877575" cy="2812027"/>
          </a:xfrm>
          <a:prstGeom prst="ellipse">
            <a:avLst/>
          </a:prstGeom>
          <a:solidFill>
            <a:srgbClr val="014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9ED234-EB40-3D4F-BC19-A11D346134E8}"/>
              </a:ext>
            </a:extLst>
          </p:cNvPr>
          <p:cNvSpPr/>
          <p:nvPr/>
        </p:nvSpPr>
        <p:spPr>
          <a:xfrm>
            <a:off x="4388465" y="2923131"/>
            <a:ext cx="1966452" cy="195334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D51475-84CB-114F-8ADF-4AEC66849B1B}"/>
              </a:ext>
            </a:extLst>
          </p:cNvPr>
          <p:cNvSpPr txBox="1"/>
          <p:nvPr/>
        </p:nvSpPr>
        <p:spPr>
          <a:xfrm>
            <a:off x="2484772" y="2962951"/>
            <a:ext cx="3029280" cy="379656"/>
          </a:xfrm>
          <a:prstGeom prst="rect">
            <a:avLst/>
          </a:prstGeom>
          <a:solidFill>
            <a:srgbClr val="990200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FFFFFF"/>
                </a:solidFill>
                <a:latin typeface="Industry-Demi ?" pitchFamily="2" charset="77"/>
                <a:cs typeface="Arial"/>
                <a:sym typeface="Arial"/>
              </a:rPr>
              <a:t>VIDEO VIEWS PER MONTH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A7FE22-52B7-064C-B11C-3F55E83D1BCC}"/>
              </a:ext>
            </a:extLst>
          </p:cNvPr>
          <p:cNvSpPr txBox="1"/>
          <p:nvPr/>
        </p:nvSpPr>
        <p:spPr>
          <a:xfrm>
            <a:off x="6604264" y="3693298"/>
            <a:ext cx="4998457" cy="379656"/>
          </a:xfrm>
          <a:prstGeom prst="rect">
            <a:avLst/>
          </a:prstGeom>
          <a:solidFill>
            <a:srgbClr val="014135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FFFFFF"/>
                </a:solidFill>
                <a:latin typeface="Industry-Demi ?" pitchFamily="2" charset="77"/>
                <a:cs typeface="Arial"/>
                <a:sym typeface="Arial"/>
              </a:rPr>
              <a:t>GLOBAL HOUSEHOLDS VIEWING FIGURES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1D21F7-EC1D-DB44-A2BD-3827C627A9CF}"/>
              </a:ext>
            </a:extLst>
          </p:cNvPr>
          <p:cNvSpPr txBox="1"/>
          <p:nvPr/>
        </p:nvSpPr>
        <p:spPr>
          <a:xfrm>
            <a:off x="421099" y="4103667"/>
            <a:ext cx="3567943" cy="379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Industry-Demi ?" pitchFamily="2" charset="77"/>
                <a:cs typeface="Arial"/>
                <a:sym typeface="Arial"/>
              </a:rPr>
              <a:t>       UK VIEWING FIGURES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C46464-1943-EA46-8A7D-C87C7BDEA58B}"/>
              </a:ext>
            </a:extLst>
          </p:cNvPr>
          <p:cNvSpPr txBox="1"/>
          <p:nvPr/>
        </p:nvSpPr>
        <p:spPr>
          <a:xfrm>
            <a:off x="6935149" y="4955627"/>
            <a:ext cx="4179891" cy="37965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FFFFFF"/>
                </a:solidFill>
                <a:latin typeface="Industry-Demi ?" pitchFamily="2" charset="77"/>
                <a:cs typeface="Arial"/>
                <a:sym typeface="Arial"/>
              </a:rPr>
              <a:t>REGISTERED SUPPORTER BASE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A63A9A-6F5A-584F-9A01-9D064F466103}"/>
              </a:ext>
            </a:extLst>
          </p:cNvPr>
          <p:cNvSpPr txBox="1"/>
          <p:nvPr/>
        </p:nvSpPr>
        <p:spPr>
          <a:xfrm>
            <a:off x="2328999" y="2271195"/>
            <a:ext cx="285776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>
                <a:solidFill>
                  <a:srgbClr val="980200"/>
                </a:solidFill>
                <a:latin typeface="Industry-Demi ?" pitchFamily="2" charset="77"/>
                <a:cs typeface="Arial"/>
                <a:sym typeface="Arial"/>
              </a:rPr>
              <a:t>820,000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E129F8-BDA0-1B40-A103-80BB1E774D4B}"/>
              </a:ext>
            </a:extLst>
          </p:cNvPr>
          <p:cNvSpPr txBox="1"/>
          <p:nvPr/>
        </p:nvSpPr>
        <p:spPr>
          <a:xfrm>
            <a:off x="9898323" y="2985451"/>
            <a:ext cx="195374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>
                <a:solidFill>
                  <a:srgbClr val="034638"/>
                </a:solidFill>
                <a:latin typeface="Industry-Demi ?" pitchFamily="2" charset="77"/>
                <a:cs typeface="Arial"/>
                <a:sym typeface="Arial"/>
              </a:rPr>
              <a:t>568M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659C6FE-3126-E849-982E-968FE7BCF9FC}"/>
              </a:ext>
            </a:extLst>
          </p:cNvPr>
          <p:cNvSpPr txBox="1"/>
          <p:nvPr/>
        </p:nvSpPr>
        <p:spPr>
          <a:xfrm>
            <a:off x="767187" y="3408430"/>
            <a:ext cx="218566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>
                <a:solidFill>
                  <a:srgbClr val="000000"/>
                </a:solidFill>
                <a:latin typeface="Industry-Demi ?" pitchFamily="2" charset="77"/>
                <a:cs typeface="Arial"/>
                <a:sym typeface="Arial"/>
              </a:rPr>
              <a:t>8.9M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D06D87-242F-B944-954E-261E818CC84E}"/>
              </a:ext>
            </a:extLst>
          </p:cNvPr>
          <p:cNvSpPr txBox="1"/>
          <p:nvPr/>
        </p:nvSpPr>
        <p:spPr>
          <a:xfrm>
            <a:off x="8788472" y="4271723"/>
            <a:ext cx="303272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>
                <a:solidFill>
                  <a:srgbClr val="000000"/>
                </a:solidFill>
                <a:latin typeface="Industry-Demi ?" pitchFamily="2" charset="77"/>
                <a:cs typeface="Arial"/>
                <a:sym typeface="Arial"/>
              </a:rPr>
              <a:t>158,000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1D4FE1-6B0D-9D4E-BC0C-9A215491BC09}"/>
              </a:ext>
            </a:extLst>
          </p:cNvPr>
          <p:cNvSpPr txBox="1"/>
          <p:nvPr/>
        </p:nvSpPr>
        <p:spPr>
          <a:xfrm>
            <a:off x="296851" y="5235608"/>
            <a:ext cx="303272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kern="0" dirty="0">
                <a:solidFill>
                  <a:srgbClr val="0C7BC0"/>
                </a:solidFill>
                <a:latin typeface="Industry-Demi ?" pitchFamily="2" charset="77"/>
                <a:cs typeface="Arial"/>
                <a:sym typeface="Arial"/>
              </a:rPr>
              <a:t>480,000</a:t>
            </a: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53828587-260E-D54A-A362-62CD8040E0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95459" y="3449707"/>
            <a:ext cx="900236" cy="107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3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flythrough hasBounce="1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FA76EB-96B1-8C4F-9C19-7D6177CC4B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3413" y="-37076"/>
            <a:ext cx="12305413" cy="82025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839D5C-8020-DD4A-B036-B2C02B6A1874}"/>
              </a:ext>
            </a:extLst>
          </p:cNvPr>
          <p:cNvSpPr/>
          <p:nvPr/>
        </p:nvSpPr>
        <p:spPr>
          <a:xfrm>
            <a:off x="-113413" y="1"/>
            <a:ext cx="12305413" cy="7176628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2639" y="111626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BBA39D3-9B1F-0A40-98CD-F27A2D5176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566" y="562455"/>
            <a:ext cx="900236" cy="1075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C632E9-8B3C-3D4D-BF09-91984B6A9CE3}"/>
              </a:ext>
            </a:extLst>
          </p:cNvPr>
          <p:cNvSpPr txBox="1"/>
          <p:nvPr/>
        </p:nvSpPr>
        <p:spPr>
          <a:xfrm>
            <a:off x="1764123" y="694265"/>
            <a:ext cx="6278077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2133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THE IMPACT OF THE PANDEMIC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2047F-5068-9A45-96BB-409714380AF3}"/>
              </a:ext>
            </a:extLst>
          </p:cNvPr>
          <p:cNvSpPr txBox="1"/>
          <p:nvPr/>
        </p:nvSpPr>
        <p:spPr>
          <a:xfrm>
            <a:off x="834555" y="1637462"/>
            <a:ext cx="10784317" cy="5264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MARCH 2020 – GATES WERE CLOSED TO SUPPORTERS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LOST INCOME OF £1M PER MONTH MADE UP OF MATCHDAY REVENUE, CENTRAL DISTRIBUTIONS FROM THE RFU AND PRL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IMMEDIATE ACTION WAS REQUIRED TO IDENTIFY AND IMPLEMENT COST SAVINGS – INCLUDING REDUNDANCIES, SALARY REDUCTIONS, CLOSURE OF FACILITIES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SINCE RETURN TO PLAY BEHIND CLOSED DOORS IN AUGUST £248,000 SPENT ON RANDOX TESTING TO FACILITATE SAFE TRAINING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AN OPPORTUNITY TO REVIEW AND RESET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A STRATEGIC, FOCUSED BUSINESS WITH CLEARLY ARTICULATED GOALS OVER A THREE YEAR ROLLING PLAN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AN EXCITING FUTURE</a:t>
            </a:r>
          </a:p>
          <a:p>
            <a:pPr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018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FA76EB-96B1-8C4F-9C19-7D6177CC4B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3413" y="-37076"/>
            <a:ext cx="12305413" cy="82025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839D5C-8020-DD4A-B036-B2C02B6A1874}"/>
              </a:ext>
            </a:extLst>
          </p:cNvPr>
          <p:cNvSpPr/>
          <p:nvPr/>
        </p:nvSpPr>
        <p:spPr>
          <a:xfrm>
            <a:off x="-113413" y="-37075"/>
            <a:ext cx="12305413" cy="7176628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2639" y="111626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BBA39D3-9B1F-0A40-98CD-F27A2D5176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566" y="562455"/>
            <a:ext cx="900236" cy="1075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C632E9-8B3C-3D4D-BF09-91984B6A9CE3}"/>
              </a:ext>
            </a:extLst>
          </p:cNvPr>
          <p:cNvSpPr txBox="1"/>
          <p:nvPr/>
        </p:nvSpPr>
        <p:spPr>
          <a:xfrm>
            <a:off x="555342" y="1761997"/>
            <a:ext cx="6278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3200" kern="0" dirty="0">
              <a:solidFill>
                <a:srgbClr val="FFFFFF"/>
              </a:solidFill>
              <a:latin typeface="Industry-Demi ?" pitchFamily="2" charset="77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C632E9-8B3C-3D4D-BF09-91984B6A9CE3}"/>
              </a:ext>
            </a:extLst>
          </p:cNvPr>
          <p:cNvSpPr txBox="1"/>
          <p:nvPr/>
        </p:nvSpPr>
        <p:spPr>
          <a:xfrm>
            <a:off x="555342" y="2457297"/>
            <a:ext cx="7251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3200" kern="0" dirty="0">
              <a:solidFill>
                <a:srgbClr val="FFFFFF"/>
              </a:solidFill>
              <a:latin typeface="Industry-Demi ?" pitchFamily="2" charset="77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5D3B86-CA06-5441-B43F-6273D32620B2}"/>
              </a:ext>
            </a:extLst>
          </p:cNvPr>
          <p:cNvSpPr txBox="1"/>
          <p:nvPr/>
        </p:nvSpPr>
        <p:spPr>
          <a:xfrm>
            <a:off x="1865273" y="802380"/>
            <a:ext cx="834683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133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BRAND LEICESTER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5AE611-56C0-F74E-B386-80937BE2FECD}"/>
              </a:ext>
            </a:extLst>
          </p:cNvPr>
          <p:cNvSpPr txBox="1"/>
          <p:nvPr/>
        </p:nvSpPr>
        <p:spPr>
          <a:xfrm>
            <a:off x="906586" y="1462056"/>
            <a:ext cx="10524719" cy="555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25% OF OUR SUPPORTERS LIVE OVER 1 HOUR AWAY FROM THE CITY RESULTING IN THEM SPENDING TIME AND MONEY IN THE CITY ON MATCH DAY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JOHN LEWIS REPORT SHOWED AN INCREASE IN STORE SPEND BY 15% ON A MATCHDAY WITH 78% OF OUR SUPPORTERS WHO TRAVEL BY CAR, PARKING IN THEIR MSCP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ERNST AND YOUNG REPORT AFTER THE RWC2015 ESTIMATED THE INCREMENTAL SPEND OF RUGBY VISITORS TO LEICESTER WAS BETWEEN £60 - £80PP. </a:t>
            </a:r>
          </a:p>
          <a:p>
            <a:pPr defTabSz="1219170">
              <a:buClr>
                <a:srgbClr val="FFFFFF"/>
              </a:buClr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LED BY LCFC, YOUR SPORTING TEAMS HAVE TRULY PUT OUR CITY ON THE GLOBAL MAP.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ASK ANY TAXI DRIVER OR GO INTO ANY BAR ANYWHERE IN THE WORLD WEARING ONE OF YOUR COUNTIES SPORTING BADGES AND THEY’LL KNOW LEICESTER</a:t>
            </a:r>
          </a:p>
          <a:p>
            <a:pPr marL="380990" indent="-380990" defTabSz="121917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524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FA76EB-96B1-8C4F-9C19-7D6177CC4B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3413" y="-37076"/>
            <a:ext cx="12305413" cy="82025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839D5C-8020-DD4A-B036-B2C02B6A1874}"/>
              </a:ext>
            </a:extLst>
          </p:cNvPr>
          <p:cNvSpPr/>
          <p:nvPr/>
        </p:nvSpPr>
        <p:spPr>
          <a:xfrm>
            <a:off x="-113413" y="-37075"/>
            <a:ext cx="12305413" cy="7176628"/>
          </a:xfrm>
          <a:prstGeom prst="rect">
            <a:avLst/>
          </a:prstGeom>
          <a:solidFill>
            <a:schemeClr val="tx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52639" y="111626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24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5BBA39D3-9B1F-0A40-98CD-F27A2D5176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6566" y="562455"/>
            <a:ext cx="900236" cy="1075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C632E9-8B3C-3D4D-BF09-91984B6A9CE3}"/>
              </a:ext>
            </a:extLst>
          </p:cNvPr>
          <p:cNvSpPr txBox="1"/>
          <p:nvPr/>
        </p:nvSpPr>
        <p:spPr>
          <a:xfrm>
            <a:off x="555342" y="1761997"/>
            <a:ext cx="6278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endParaRPr lang="en-US" sz="3200" kern="0" dirty="0">
              <a:solidFill>
                <a:srgbClr val="FFFFFF"/>
              </a:solidFill>
              <a:latin typeface="Industry-Demi ?" pitchFamily="2" charset="77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9C632E9-8B3C-3D4D-BF09-91984B6A9CE3}"/>
              </a:ext>
            </a:extLst>
          </p:cNvPr>
          <p:cNvSpPr txBox="1"/>
          <p:nvPr/>
        </p:nvSpPr>
        <p:spPr>
          <a:xfrm>
            <a:off x="555341" y="2457296"/>
            <a:ext cx="10917643" cy="3252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THE SUPPORT AND ENCOURAGEMENT WE HAVE RECEIVED AS A CLUB FROM OUR COMMUNITY HAS BEEN TRULY HUMBLING. AS HAS THE SUPPORT I HAVE PERSONALLY RECEIVED.</a:t>
            </a:r>
          </a:p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PRIOR TO THE PANDEMIC AND WITH UTMOST HONESTY, OUR CULTURE WAS ERODED AND WE HAD LOST OUR WAY.</a:t>
            </a:r>
          </a:p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NOW -  WITHOUT DOUBT-  WE HAVE SURVIVED THE WORST TIME IN OUR HISTORY AND WILL COME BACK STRONGER THAN EVER.  </a:t>
            </a:r>
          </a:p>
          <a:p>
            <a:pPr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-US" sz="18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THE FUTURE FOR YOUR RUGBY CLUB IS BRIGHT.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BD03B0-EB96-1A48-8C83-A9B93FD3FAB7}"/>
              </a:ext>
            </a:extLst>
          </p:cNvPr>
          <p:cNvSpPr txBox="1"/>
          <p:nvPr/>
        </p:nvSpPr>
        <p:spPr>
          <a:xfrm>
            <a:off x="2146626" y="937847"/>
            <a:ext cx="824262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THANK YOU LEICESTER</a:t>
            </a:r>
          </a:p>
        </p:txBody>
      </p:sp>
    </p:spTree>
    <p:extLst>
      <p:ext uri="{BB962C8B-B14F-4D97-AF65-F5344CB8AC3E}">
        <p14:creationId xmlns:p14="http://schemas.microsoft.com/office/powerpoint/2010/main" val="377208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theme/theme1.xml><?xml version="1.0" encoding="utf-8"?>
<a:theme xmlns:a="http://schemas.openxmlformats.org/drawingml/2006/main" name="Office Theme">
  <a:themeElements>
    <a:clrScheme name="LBV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CC3DB"/>
      </a:accent1>
      <a:accent2>
        <a:srgbClr val="4C8999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itch Deck Templat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DED6D4"/>
      </a:lt2>
      <a:accent1>
        <a:srgbClr val="99000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CCC PPT_1">
  <a:themeElements>
    <a:clrScheme name="ByTemplateZuu">
      <a:dk1>
        <a:srgbClr val="222222"/>
      </a:dk1>
      <a:lt1>
        <a:srgbClr val="F0F0F0"/>
      </a:lt1>
      <a:dk2>
        <a:srgbClr val="222222"/>
      </a:dk2>
      <a:lt2>
        <a:srgbClr val="F0F0F0"/>
      </a:lt2>
      <a:accent1>
        <a:srgbClr val="EB1212"/>
      </a:accent1>
      <a:accent2>
        <a:srgbClr val="4B8C2B"/>
      </a:accent2>
      <a:accent3>
        <a:srgbClr val="FFE057"/>
      </a:accent3>
      <a:accent4>
        <a:srgbClr val="5FA5B7"/>
      </a:accent4>
      <a:accent5>
        <a:srgbClr val="A3343D"/>
      </a:accent5>
      <a:accent6>
        <a:srgbClr val="E8E8BC"/>
      </a:accent6>
      <a:hlink>
        <a:srgbClr val="0563C1"/>
      </a:hlink>
      <a:folHlink>
        <a:srgbClr val="954F72"/>
      </a:folHlink>
    </a:clrScheme>
    <a:fontScheme name="Custom 4">
      <a:majorFont>
        <a:latin typeface="Montserrat 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>
          <a:outerShdw blurRad="38100" dist="12700" dir="5400000" algn="ctr" rotWithShape="0">
            <a:prstClr val="black">
              <a:alpha val="15000"/>
            </a:prstClr>
          </a:outerShdw>
        </a:effectLst>
      </a:spPr>
      <a:bodyPr wrap="square" lIns="0" tIns="0" rIns="0" bIns="0" rtlCol="0" anchor="t">
        <a:noAutofit/>
      </a:bodyPr>
      <a:lstStyle>
        <a:defPPr algn="ctr">
          <a:spcBef>
            <a:spcPts val="1000"/>
          </a:spcBef>
          <a:defRPr sz="1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216000" bIns="36000" rtlCol="0">
        <a:spAutoFit/>
      </a:bodyPr>
      <a:lstStyle>
        <a:defPPr>
          <a:lnSpc>
            <a:spcPct val="130000"/>
          </a:lnSpc>
          <a:spcBef>
            <a:spcPts val="1000"/>
          </a:spcBef>
          <a:defRPr sz="1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4.xml><?xml version="1.0" encoding="utf-8"?>
<a:theme xmlns:a="http://schemas.openxmlformats.org/drawingml/2006/main" name="LCCC PPT_2">
  <a:themeElements>
    <a:clrScheme name="ByTemplateZuu">
      <a:dk1>
        <a:srgbClr val="222222"/>
      </a:dk1>
      <a:lt1>
        <a:srgbClr val="F0F0F0"/>
      </a:lt1>
      <a:dk2>
        <a:srgbClr val="222222"/>
      </a:dk2>
      <a:lt2>
        <a:srgbClr val="F0F0F0"/>
      </a:lt2>
      <a:accent1>
        <a:srgbClr val="EB1212"/>
      </a:accent1>
      <a:accent2>
        <a:srgbClr val="4B8C2B"/>
      </a:accent2>
      <a:accent3>
        <a:srgbClr val="FFE057"/>
      </a:accent3>
      <a:accent4>
        <a:srgbClr val="5FA5B7"/>
      </a:accent4>
      <a:accent5>
        <a:srgbClr val="A3343D"/>
      </a:accent5>
      <a:accent6>
        <a:srgbClr val="E8E8BC"/>
      </a:accent6>
      <a:hlink>
        <a:srgbClr val="0563C1"/>
      </a:hlink>
      <a:folHlink>
        <a:srgbClr val="954F72"/>
      </a:folHlink>
    </a:clrScheme>
    <a:fontScheme name="Montserrat_OpenSans">
      <a:majorFont>
        <a:latin typeface="Montserrat-Bold"/>
        <a:ea typeface=""/>
        <a:cs typeface=""/>
      </a:majorFont>
      <a:minorFont>
        <a:latin typeface="Open San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36000" rIns="144000" bIns="36000" rtlCol="0">
        <a:spAutoFit/>
      </a:bodyPr>
      <a:lstStyle>
        <a:defPPr>
          <a:lnSpc>
            <a:spcPct val="120000"/>
          </a:lnSpc>
          <a:spcBef>
            <a:spcPts val="1000"/>
          </a:spcBef>
          <a:defRPr sz="1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987</Words>
  <Application>Microsoft Macintosh PowerPoint</Application>
  <PresentationFormat>Widescreen</PresentationFormat>
  <Paragraphs>157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Arial</vt:lpstr>
      <vt:lpstr>Barlow Light</vt:lpstr>
      <vt:lpstr>Calibri</vt:lpstr>
      <vt:lpstr>Industry-Demi ?</vt:lpstr>
      <vt:lpstr>Montserrat</vt:lpstr>
      <vt:lpstr>Open Sans</vt:lpstr>
      <vt:lpstr>Oswald</vt:lpstr>
      <vt:lpstr>Oswald Light</vt:lpstr>
      <vt:lpstr>Oswald Medium</vt:lpstr>
      <vt:lpstr>Questrial</vt:lpstr>
      <vt:lpstr>Wingdings</vt:lpstr>
      <vt:lpstr>Work Sans ExtraBold</vt:lpstr>
      <vt:lpstr>Office Theme</vt:lpstr>
      <vt:lpstr>Pitch Deck Template</vt:lpstr>
      <vt:lpstr>LCCC PPT_1</vt:lpstr>
      <vt:lpstr>LCCC PPT_2</vt:lpstr>
      <vt:lpstr>PowerPoint Presentation</vt:lpstr>
      <vt:lpstr>Welcome &amp; Introduction   Robin Pointon – Chair of LBV,  Go Travel Solutions</vt:lpstr>
      <vt:lpstr>The proposed (and aborted) European Super League in football shows that sporting businesses are looking for new ways to create bigger income streams. Does that plan have any merit from a business or sporting perspective?</vt:lpstr>
      <vt:lpstr>PowerPoint Presentation</vt:lpstr>
      <vt:lpstr>PowerPoint Presentation</vt:lpstr>
      <vt:lpstr>YOU CAN PLEASE SOME OF THE PEOPLE SOME OF THE TIME………….</vt:lpstr>
      <vt:lpstr>PowerPoint Presentation</vt:lpstr>
      <vt:lpstr>PowerPoint Presentation</vt:lpstr>
      <vt:lpstr>PowerPoint Presentation</vt:lpstr>
      <vt:lpstr>When would you feel comfortable attending a stadium to watch a match at full capacity?</vt:lpstr>
      <vt:lpstr>Sean Jarvis  CEO – Leicestershire CCC</vt:lpstr>
      <vt:lpstr>PowerPoint Presentation</vt:lpstr>
      <vt:lpstr>PowerPoint Presentation</vt:lpstr>
      <vt:lpstr>PowerPoint Presentation</vt:lpstr>
      <vt:lpstr>PowerPoint Presentation</vt:lpstr>
      <vt:lpstr>£1.5m and counting….. </vt:lpstr>
      <vt:lpstr>PowerPoint Presentation</vt:lpstr>
      <vt:lpstr>PowerPoint Presentation</vt:lpstr>
      <vt:lpstr>The Business of Sport webinar</vt:lpstr>
      <vt:lpstr>LBV update</vt:lpstr>
      <vt:lpstr>Lend us your voice…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Dafydd L. Prichard</dc:creator>
  <cp:lastModifiedBy>Simon Gribbon</cp:lastModifiedBy>
  <cp:revision>79</cp:revision>
  <dcterms:created xsi:type="dcterms:W3CDTF">2020-02-19T18:05:30Z</dcterms:created>
  <dcterms:modified xsi:type="dcterms:W3CDTF">2021-04-30T15:28:11Z</dcterms:modified>
</cp:coreProperties>
</file>