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6" r:id="rId2"/>
    <p:sldMasterId id="2147483754" r:id="rId3"/>
    <p:sldMasterId id="2147483780" r:id="rId4"/>
    <p:sldMasterId id="2147483797" r:id="rId5"/>
    <p:sldMasterId id="2147483809" r:id="rId6"/>
    <p:sldMasterId id="2147483821" r:id="rId7"/>
    <p:sldMasterId id="2147483833" r:id="rId8"/>
  </p:sldMasterIdLst>
  <p:notesMasterIdLst>
    <p:notesMasterId r:id="rId49"/>
  </p:notesMasterIdLst>
  <p:sldIdLst>
    <p:sldId id="262" r:id="rId9"/>
    <p:sldId id="260" r:id="rId10"/>
    <p:sldId id="348" r:id="rId11"/>
    <p:sldId id="353" r:id="rId12"/>
    <p:sldId id="486" r:id="rId13"/>
    <p:sldId id="265" r:id="rId14"/>
    <p:sldId id="268" r:id="rId15"/>
    <p:sldId id="269" r:id="rId16"/>
    <p:sldId id="270" r:id="rId17"/>
    <p:sldId id="267" r:id="rId18"/>
    <p:sldId id="349" r:id="rId19"/>
    <p:sldId id="483" r:id="rId20"/>
    <p:sldId id="256" r:id="rId21"/>
    <p:sldId id="258" r:id="rId22"/>
    <p:sldId id="257" r:id="rId23"/>
    <p:sldId id="487" r:id="rId24"/>
    <p:sldId id="488" r:id="rId25"/>
    <p:sldId id="482" r:id="rId26"/>
    <p:sldId id="484" r:id="rId27"/>
    <p:sldId id="423" r:id="rId28"/>
    <p:sldId id="469" r:id="rId29"/>
    <p:sldId id="458" r:id="rId30"/>
    <p:sldId id="275" r:id="rId31"/>
    <p:sldId id="490" r:id="rId32"/>
    <p:sldId id="287" r:id="rId33"/>
    <p:sldId id="259" r:id="rId34"/>
    <p:sldId id="491" r:id="rId35"/>
    <p:sldId id="288" r:id="rId36"/>
    <p:sldId id="285" r:id="rId37"/>
    <p:sldId id="284" r:id="rId38"/>
    <p:sldId id="492" r:id="rId39"/>
    <p:sldId id="276" r:id="rId40"/>
    <p:sldId id="274" r:id="rId41"/>
    <p:sldId id="485" r:id="rId42"/>
    <p:sldId id="493" r:id="rId43"/>
    <p:sldId id="494" r:id="rId44"/>
    <p:sldId id="495" r:id="rId45"/>
    <p:sldId id="496" r:id="rId46"/>
    <p:sldId id="352" r:id="rId47"/>
    <p:sldId id="26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Oakley" initials="MO" lastIdx="1" clrIdx="0">
    <p:extLst>
      <p:ext uri="{19B8F6BF-5375-455C-9EA6-DF929625EA0E}">
        <p15:presenceInfo xmlns:p15="http://schemas.microsoft.com/office/powerpoint/2012/main" userId="S::Mark.Oakley@leicester.gov.uk::34d2f0ad-fdc0-4d7e-8545-2b5ba68ca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A6E6C-B6B3-48ED-95C1-9765F00CCB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475683-496E-4F56-A22D-6F011963FC52}">
      <dgm:prSet phldrT="[Text]" phldr="0"/>
      <dgm:spPr/>
      <dgm:t>
        <a:bodyPr/>
        <a:lstStyle/>
        <a:p>
          <a:r>
            <a:rPr lang="en-US" b="0" i="0" u="none" strike="noStrike" cap="none" baseline="0" noProof="0" dirty="0">
              <a:solidFill>
                <a:schemeClr val="bg1"/>
              </a:solidFill>
              <a:latin typeface="Calibri"/>
              <a:cs typeface="Calibri"/>
            </a:rPr>
            <a:t>Declaration</a:t>
          </a:r>
        </a:p>
      </dgm:t>
    </dgm:pt>
    <dgm:pt modelId="{6DFC0084-9BC9-4440-A390-48ACAFCED0BF}" type="parTrans" cxnId="{BFA49125-29F0-4651-9F8B-5CE0F9A81EA0}">
      <dgm:prSet/>
      <dgm:spPr/>
    </dgm:pt>
    <dgm:pt modelId="{14BE2751-CB7A-42BE-A021-1AA00F182D68}" type="sibTrans" cxnId="{BFA49125-29F0-4651-9F8B-5CE0F9A81EA0}">
      <dgm:prSet/>
      <dgm:spPr/>
    </dgm:pt>
    <dgm:pt modelId="{76843DE1-3F45-428C-97D5-A9428602168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Draft proposals</a:t>
          </a:r>
          <a:endParaRPr lang="en-US" dirty="0"/>
        </a:p>
      </dgm:t>
    </dgm:pt>
    <dgm:pt modelId="{F8A6F415-66C0-4C39-A088-6922687B46F0}" type="parTrans" cxnId="{81B042F1-7BC7-45C9-AD08-94E1A38DA36C}">
      <dgm:prSet/>
      <dgm:spPr/>
    </dgm:pt>
    <dgm:pt modelId="{18F05E59-5A66-43B7-993A-C3DECB37DFE0}" type="sibTrans" cxnId="{81B042F1-7BC7-45C9-AD08-94E1A38DA36C}">
      <dgm:prSet/>
      <dgm:spPr/>
    </dgm:pt>
    <dgm:pt modelId="{4A450518-A7F8-4256-932B-42882A157ED4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Climate Emergency Conversation</a:t>
          </a:r>
          <a:endParaRPr lang="en-US" dirty="0"/>
        </a:p>
      </dgm:t>
    </dgm:pt>
    <dgm:pt modelId="{415F0C10-B0AF-4E2F-B38C-CC87CA294A4F}" type="parTrans" cxnId="{E3E72A62-280E-4A83-86D3-8D953022CF75}">
      <dgm:prSet/>
      <dgm:spPr/>
    </dgm:pt>
    <dgm:pt modelId="{9421392F-0611-4EB6-AF24-035994607513}" type="sibTrans" cxnId="{E3E72A62-280E-4A83-86D3-8D953022CF75}">
      <dgm:prSet/>
      <dgm:spPr/>
    </dgm:pt>
    <dgm:pt modelId="{C052B0B1-120B-49F8-B9DE-660D5BB2316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Draft Strategy and Plan</a:t>
          </a:r>
        </a:p>
      </dgm:t>
    </dgm:pt>
    <dgm:pt modelId="{EA3876A6-B75E-4D10-9788-2083888A7D47}" type="parTrans" cxnId="{5028F73B-8C7A-4BE7-A50A-17B044A3C215}">
      <dgm:prSet/>
      <dgm:spPr/>
    </dgm:pt>
    <dgm:pt modelId="{BEE8733A-518D-4FD1-AB5B-AB8413C40AC8}" type="sibTrans" cxnId="{5028F73B-8C7A-4BE7-A50A-17B044A3C215}">
      <dgm:prSet/>
      <dgm:spPr/>
    </dgm:pt>
    <dgm:pt modelId="{DF36E4D4-3195-4BA1-A43C-E4F44304F6C2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Implementation and widening involvement</a:t>
          </a:r>
        </a:p>
      </dgm:t>
    </dgm:pt>
    <dgm:pt modelId="{0FFB9C4B-7FC2-4468-8F68-C38DA1F6C3C8}" type="parTrans" cxnId="{D445FD5A-A996-4495-80C0-C9219E97D621}">
      <dgm:prSet/>
      <dgm:spPr/>
    </dgm:pt>
    <dgm:pt modelId="{77E6E9E5-6C83-4560-8B97-7D4526638187}" type="sibTrans" cxnId="{D445FD5A-A996-4495-80C0-C9219E97D621}">
      <dgm:prSet/>
      <dgm:spPr/>
    </dgm:pt>
    <dgm:pt modelId="{907ED0C5-AA14-464A-A2F0-8ADDE4933C82}" type="pres">
      <dgm:prSet presAssocID="{3ABA6E6C-B6B3-48ED-95C1-9765F00CCB9C}" presName="CompostProcess" presStyleCnt="0">
        <dgm:presLayoutVars>
          <dgm:dir/>
          <dgm:resizeHandles val="exact"/>
        </dgm:presLayoutVars>
      </dgm:prSet>
      <dgm:spPr/>
    </dgm:pt>
    <dgm:pt modelId="{069FCE97-823E-4C38-A8F9-0E33770E7D6F}" type="pres">
      <dgm:prSet presAssocID="{3ABA6E6C-B6B3-48ED-95C1-9765F00CCB9C}" presName="arrow" presStyleLbl="bgShp" presStyleIdx="0" presStyleCnt="1"/>
      <dgm:spPr/>
    </dgm:pt>
    <dgm:pt modelId="{7D6EE92A-92B7-44CA-9737-8961FE59D22F}" type="pres">
      <dgm:prSet presAssocID="{3ABA6E6C-B6B3-48ED-95C1-9765F00CCB9C}" presName="linearProcess" presStyleCnt="0"/>
      <dgm:spPr/>
    </dgm:pt>
    <dgm:pt modelId="{FCE79B79-8724-48E3-8D27-DB5126C9513A}" type="pres">
      <dgm:prSet presAssocID="{2A475683-496E-4F56-A22D-6F011963FC52}" presName="textNode" presStyleLbl="node1" presStyleIdx="0" presStyleCnt="5">
        <dgm:presLayoutVars>
          <dgm:bulletEnabled val="1"/>
        </dgm:presLayoutVars>
      </dgm:prSet>
      <dgm:spPr/>
    </dgm:pt>
    <dgm:pt modelId="{AE72CF25-D6C2-4C75-9177-375A17EE5901}" type="pres">
      <dgm:prSet presAssocID="{14BE2751-CB7A-42BE-A021-1AA00F182D68}" presName="sibTrans" presStyleCnt="0"/>
      <dgm:spPr/>
    </dgm:pt>
    <dgm:pt modelId="{ED9824F8-E6CF-40FA-BE30-1C134B04F126}" type="pres">
      <dgm:prSet presAssocID="{76843DE1-3F45-428C-97D5-A9428602168C}" presName="textNode" presStyleLbl="node1" presStyleIdx="1" presStyleCnt="5">
        <dgm:presLayoutVars>
          <dgm:bulletEnabled val="1"/>
        </dgm:presLayoutVars>
      </dgm:prSet>
      <dgm:spPr/>
    </dgm:pt>
    <dgm:pt modelId="{3630F5AB-6775-4C31-808D-320D7BE488CB}" type="pres">
      <dgm:prSet presAssocID="{18F05E59-5A66-43B7-993A-C3DECB37DFE0}" presName="sibTrans" presStyleCnt="0"/>
      <dgm:spPr/>
    </dgm:pt>
    <dgm:pt modelId="{354D256A-B2A9-4BE8-8AA7-546FD333320B}" type="pres">
      <dgm:prSet presAssocID="{4A450518-A7F8-4256-932B-42882A157ED4}" presName="textNode" presStyleLbl="node1" presStyleIdx="2" presStyleCnt="5">
        <dgm:presLayoutVars>
          <dgm:bulletEnabled val="1"/>
        </dgm:presLayoutVars>
      </dgm:prSet>
      <dgm:spPr/>
    </dgm:pt>
    <dgm:pt modelId="{6286461A-69E6-4B71-9B46-E084261DFF34}" type="pres">
      <dgm:prSet presAssocID="{9421392F-0611-4EB6-AF24-035994607513}" presName="sibTrans" presStyleCnt="0"/>
      <dgm:spPr/>
    </dgm:pt>
    <dgm:pt modelId="{F5206970-2BB3-4688-BDA0-2E5D0515B90B}" type="pres">
      <dgm:prSet presAssocID="{C052B0B1-120B-49F8-B9DE-660D5BB23167}" presName="textNode" presStyleLbl="node1" presStyleIdx="3" presStyleCnt="5">
        <dgm:presLayoutVars>
          <dgm:bulletEnabled val="1"/>
        </dgm:presLayoutVars>
      </dgm:prSet>
      <dgm:spPr/>
    </dgm:pt>
    <dgm:pt modelId="{B9DBCDB0-482C-4E68-B017-711584F1BEAE}" type="pres">
      <dgm:prSet presAssocID="{BEE8733A-518D-4FD1-AB5B-AB8413C40AC8}" presName="sibTrans" presStyleCnt="0"/>
      <dgm:spPr/>
    </dgm:pt>
    <dgm:pt modelId="{8E5C9F84-99F8-4F83-AFED-C52972000BFB}" type="pres">
      <dgm:prSet presAssocID="{DF36E4D4-3195-4BA1-A43C-E4F44304F6C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5268D08-E079-430A-A093-C114E33770D6}" type="presOf" srcId="{DF36E4D4-3195-4BA1-A43C-E4F44304F6C2}" destId="{8E5C9F84-99F8-4F83-AFED-C52972000BFB}" srcOrd="0" destOrd="0" presId="urn:microsoft.com/office/officeart/2005/8/layout/hProcess9"/>
    <dgm:cxn modelId="{66628B0C-4B2A-44CB-A915-246D6BE4D4E3}" type="presOf" srcId="{2A475683-496E-4F56-A22D-6F011963FC52}" destId="{FCE79B79-8724-48E3-8D27-DB5126C9513A}" srcOrd="0" destOrd="0" presId="urn:microsoft.com/office/officeart/2005/8/layout/hProcess9"/>
    <dgm:cxn modelId="{4D63BE22-5655-4DFB-B6FA-ABC91BFEE703}" type="presOf" srcId="{3ABA6E6C-B6B3-48ED-95C1-9765F00CCB9C}" destId="{907ED0C5-AA14-464A-A2F0-8ADDE4933C82}" srcOrd="0" destOrd="0" presId="urn:microsoft.com/office/officeart/2005/8/layout/hProcess9"/>
    <dgm:cxn modelId="{BFA49125-29F0-4651-9F8B-5CE0F9A81EA0}" srcId="{3ABA6E6C-B6B3-48ED-95C1-9765F00CCB9C}" destId="{2A475683-496E-4F56-A22D-6F011963FC52}" srcOrd="0" destOrd="0" parTransId="{6DFC0084-9BC9-4440-A390-48ACAFCED0BF}" sibTransId="{14BE2751-CB7A-42BE-A021-1AA00F182D68}"/>
    <dgm:cxn modelId="{5028F73B-8C7A-4BE7-A50A-17B044A3C215}" srcId="{3ABA6E6C-B6B3-48ED-95C1-9765F00CCB9C}" destId="{C052B0B1-120B-49F8-B9DE-660D5BB23167}" srcOrd="3" destOrd="0" parTransId="{EA3876A6-B75E-4D10-9788-2083888A7D47}" sibTransId="{BEE8733A-518D-4FD1-AB5B-AB8413C40AC8}"/>
    <dgm:cxn modelId="{E3E72A62-280E-4A83-86D3-8D953022CF75}" srcId="{3ABA6E6C-B6B3-48ED-95C1-9765F00CCB9C}" destId="{4A450518-A7F8-4256-932B-42882A157ED4}" srcOrd="2" destOrd="0" parTransId="{415F0C10-B0AF-4E2F-B38C-CC87CA294A4F}" sibTransId="{9421392F-0611-4EB6-AF24-035994607513}"/>
    <dgm:cxn modelId="{3637454E-9A08-48F6-AFDC-DA0243087C1A}" type="presOf" srcId="{4A450518-A7F8-4256-932B-42882A157ED4}" destId="{354D256A-B2A9-4BE8-8AA7-546FD333320B}" srcOrd="0" destOrd="0" presId="urn:microsoft.com/office/officeart/2005/8/layout/hProcess9"/>
    <dgm:cxn modelId="{D445FD5A-A996-4495-80C0-C9219E97D621}" srcId="{3ABA6E6C-B6B3-48ED-95C1-9765F00CCB9C}" destId="{DF36E4D4-3195-4BA1-A43C-E4F44304F6C2}" srcOrd="4" destOrd="0" parTransId="{0FFB9C4B-7FC2-4468-8F68-C38DA1F6C3C8}" sibTransId="{77E6E9E5-6C83-4560-8B97-7D4526638187}"/>
    <dgm:cxn modelId="{EE464BC6-35A6-4E55-AA51-05610B105018}" type="presOf" srcId="{76843DE1-3F45-428C-97D5-A9428602168C}" destId="{ED9824F8-E6CF-40FA-BE30-1C134B04F126}" srcOrd="0" destOrd="0" presId="urn:microsoft.com/office/officeart/2005/8/layout/hProcess9"/>
    <dgm:cxn modelId="{B03C39E9-5447-4AA2-8877-DB7DF6678B1C}" type="presOf" srcId="{C052B0B1-120B-49F8-B9DE-660D5BB23167}" destId="{F5206970-2BB3-4688-BDA0-2E5D0515B90B}" srcOrd="0" destOrd="0" presId="urn:microsoft.com/office/officeart/2005/8/layout/hProcess9"/>
    <dgm:cxn modelId="{81B042F1-7BC7-45C9-AD08-94E1A38DA36C}" srcId="{3ABA6E6C-B6B3-48ED-95C1-9765F00CCB9C}" destId="{76843DE1-3F45-428C-97D5-A9428602168C}" srcOrd="1" destOrd="0" parTransId="{F8A6F415-66C0-4C39-A088-6922687B46F0}" sibTransId="{18F05E59-5A66-43B7-993A-C3DECB37DFE0}"/>
    <dgm:cxn modelId="{0E196235-C65B-497D-8C15-41221C455814}" type="presParOf" srcId="{907ED0C5-AA14-464A-A2F0-8ADDE4933C82}" destId="{069FCE97-823E-4C38-A8F9-0E33770E7D6F}" srcOrd="0" destOrd="0" presId="urn:microsoft.com/office/officeart/2005/8/layout/hProcess9"/>
    <dgm:cxn modelId="{22D7C511-719A-4930-9E68-E9AFB59408E5}" type="presParOf" srcId="{907ED0C5-AA14-464A-A2F0-8ADDE4933C82}" destId="{7D6EE92A-92B7-44CA-9737-8961FE59D22F}" srcOrd="1" destOrd="0" presId="urn:microsoft.com/office/officeart/2005/8/layout/hProcess9"/>
    <dgm:cxn modelId="{5D79CD90-8E8B-41A7-99E3-32F5AD475807}" type="presParOf" srcId="{7D6EE92A-92B7-44CA-9737-8961FE59D22F}" destId="{FCE79B79-8724-48E3-8D27-DB5126C9513A}" srcOrd="0" destOrd="0" presId="urn:microsoft.com/office/officeart/2005/8/layout/hProcess9"/>
    <dgm:cxn modelId="{420DA28C-3F09-40B4-AF2E-BA445735B9FF}" type="presParOf" srcId="{7D6EE92A-92B7-44CA-9737-8961FE59D22F}" destId="{AE72CF25-D6C2-4C75-9177-375A17EE5901}" srcOrd="1" destOrd="0" presId="urn:microsoft.com/office/officeart/2005/8/layout/hProcess9"/>
    <dgm:cxn modelId="{4DD1BF23-A824-4D63-B1C4-2D7506F6E63F}" type="presParOf" srcId="{7D6EE92A-92B7-44CA-9737-8961FE59D22F}" destId="{ED9824F8-E6CF-40FA-BE30-1C134B04F126}" srcOrd="2" destOrd="0" presId="urn:microsoft.com/office/officeart/2005/8/layout/hProcess9"/>
    <dgm:cxn modelId="{4463D7F8-CDCB-43ED-821E-AC3214E8C72D}" type="presParOf" srcId="{7D6EE92A-92B7-44CA-9737-8961FE59D22F}" destId="{3630F5AB-6775-4C31-808D-320D7BE488CB}" srcOrd="3" destOrd="0" presId="urn:microsoft.com/office/officeart/2005/8/layout/hProcess9"/>
    <dgm:cxn modelId="{4F960111-DF08-46E7-A6EA-F4532EB43E39}" type="presParOf" srcId="{7D6EE92A-92B7-44CA-9737-8961FE59D22F}" destId="{354D256A-B2A9-4BE8-8AA7-546FD333320B}" srcOrd="4" destOrd="0" presId="urn:microsoft.com/office/officeart/2005/8/layout/hProcess9"/>
    <dgm:cxn modelId="{CC060D18-A259-468F-AB5D-6057A32EC71D}" type="presParOf" srcId="{7D6EE92A-92B7-44CA-9737-8961FE59D22F}" destId="{6286461A-69E6-4B71-9B46-E084261DFF34}" srcOrd="5" destOrd="0" presId="urn:microsoft.com/office/officeart/2005/8/layout/hProcess9"/>
    <dgm:cxn modelId="{872C2432-92EC-409F-93A8-720EA52DE7FE}" type="presParOf" srcId="{7D6EE92A-92B7-44CA-9737-8961FE59D22F}" destId="{F5206970-2BB3-4688-BDA0-2E5D0515B90B}" srcOrd="6" destOrd="0" presId="urn:microsoft.com/office/officeart/2005/8/layout/hProcess9"/>
    <dgm:cxn modelId="{E026702E-D43D-4833-AC6D-1209C34A667B}" type="presParOf" srcId="{7D6EE92A-92B7-44CA-9737-8961FE59D22F}" destId="{B9DBCDB0-482C-4E68-B017-711584F1BEAE}" srcOrd="7" destOrd="0" presId="urn:microsoft.com/office/officeart/2005/8/layout/hProcess9"/>
    <dgm:cxn modelId="{F1B549D6-88EC-4F04-800A-0F4CCB089F33}" type="presParOf" srcId="{7D6EE92A-92B7-44CA-9737-8961FE59D22F}" destId="{8E5C9F84-99F8-4F83-AFED-C52972000BF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FCE97-823E-4C38-A8F9-0E33770E7D6F}">
      <dsp:nvSpPr>
        <dsp:cNvPr id="0" name=""/>
        <dsp:cNvSpPr/>
      </dsp:nvSpPr>
      <dsp:spPr>
        <a:xfrm>
          <a:off x="600614" y="0"/>
          <a:ext cx="6806959" cy="45058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9B79-8724-48E3-8D27-DB5126C9513A}">
      <dsp:nvSpPr>
        <dsp:cNvPr id="0" name=""/>
        <dsp:cNvSpPr/>
      </dsp:nvSpPr>
      <dsp:spPr>
        <a:xfrm>
          <a:off x="3519" y="1351759"/>
          <a:ext cx="1538682" cy="180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noProof="0" dirty="0">
              <a:solidFill>
                <a:schemeClr val="bg1"/>
              </a:solidFill>
              <a:latin typeface="Calibri"/>
              <a:cs typeface="Calibri"/>
            </a:rPr>
            <a:t>Declaration</a:t>
          </a:r>
        </a:p>
      </dsp:txBody>
      <dsp:txXfrm>
        <a:off x="78631" y="1426871"/>
        <a:ext cx="1388458" cy="1652121"/>
      </dsp:txXfrm>
    </dsp:sp>
    <dsp:sp modelId="{ED9824F8-E6CF-40FA-BE30-1C134B04F126}">
      <dsp:nvSpPr>
        <dsp:cNvPr id="0" name=""/>
        <dsp:cNvSpPr/>
      </dsp:nvSpPr>
      <dsp:spPr>
        <a:xfrm>
          <a:off x="1619135" y="1351759"/>
          <a:ext cx="1538682" cy="180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Draft proposals</a:t>
          </a:r>
          <a:endParaRPr lang="en-US" sz="1500" kern="1200" dirty="0"/>
        </a:p>
      </dsp:txBody>
      <dsp:txXfrm>
        <a:off x="1694247" y="1426871"/>
        <a:ext cx="1388458" cy="1652121"/>
      </dsp:txXfrm>
    </dsp:sp>
    <dsp:sp modelId="{354D256A-B2A9-4BE8-8AA7-546FD333320B}">
      <dsp:nvSpPr>
        <dsp:cNvPr id="0" name=""/>
        <dsp:cNvSpPr/>
      </dsp:nvSpPr>
      <dsp:spPr>
        <a:xfrm>
          <a:off x="3234752" y="1351759"/>
          <a:ext cx="1538682" cy="180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Climate Emergency Conversation</a:t>
          </a:r>
          <a:endParaRPr lang="en-US" sz="1500" kern="1200" dirty="0"/>
        </a:p>
      </dsp:txBody>
      <dsp:txXfrm>
        <a:off x="3309864" y="1426871"/>
        <a:ext cx="1388458" cy="1652121"/>
      </dsp:txXfrm>
    </dsp:sp>
    <dsp:sp modelId="{F5206970-2BB3-4688-BDA0-2E5D0515B90B}">
      <dsp:nvSpPr>
        <dsp:cNvPr id="0" name=""/>
        <dsp:cNvSpPr/>
      </dsp:nvSpPr>
      <dsp:spPr>
        <a:xfrm>
          <a:off x="4850369" y="1351759"/>
          <a:ext cx="1538682" cy="180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Draft Strategy and Plan</a:t>
          </a:r>
        </a:p>
      </dsp:txBody>
      <dsp:txXfrm>
        <a:off x="4925481" y="1426871"/>
        <a:ext cx="1388458" cy="1652121"/>
      </dsp:txXfrm>
    </dsp:sp>
    <dsp:sp modelId="{8E5C9F84-99F8-4F83-AFED-C52972000BFB}">
      <dsp:nvSpPr>
        <dsp:cNvPr id="0" name=""/>
        <dsp:cNvSpPr/>
      </dsp:nvSpPr>
      <dsp:spPr>
        <a:xfrm>
          <a:off x="6465986" y="1351759"/>
          <a:ext cx="1538682" cy="180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/>
            </a:rPr>
            <a:t>Implementation and widening involvement</a:t>
          </a:r>
        </a:p>
      </dsp:txBody>
      <dsp:txXfrm>
        <a:off x="6541098" y="1426871"/>
        <a:ext cx="1388458" cy="1652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8C11-D42B-D244-982C-62B95977D8B1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C0AA-5E89-B542-9243-8DE9B021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F62F-7A49-48A9-A6BA-4257CF3CD5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2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GB" dirty="0">
                <a:solidFill>
                  <a:srgbClr val="FFFFFF"/>
                </a:solidFill>
              </a:rPr>
              <a:t> </a:t>
            </a:r>
            <a:endParaRPr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588e7355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9588e7355b_0_2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9" name="Google Shape;99;g9588e7355b_0_2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Council declared climate emergency 1st February 2019 – one of the first councils to do so.</a:t>
            </a:r>
          </a:p>
          <a:p>
            <a:r>
              <a:rPr lang="en-GB">
                <a:cs typeface="Calibri"/>
              </a:rPr>
              <a:t>Draft proposals: how will Leicester need to change? What action could the council and others take?</a:t>
            </a:r>
          </a:p>
          <a:p>
            <a:r>
              <a:rPr lang="en-GB">
                <a:cs typeface="Calibri"/>
              </a:rPr>
              <a:t>Climate Emergency Conversation – overwhelming mandate for action – council needs to lead by example</a:t>
            </a:r>
          </a:p>
          <a:p>
            <a:r>
              <a:rPr lang="en-GB">
                <a:cs typeface="Calibri"/>
              </a:rPr>
              <a:t>Concerns about impact of change on people – reinforcing need for a fair and just transition.</a:t>
            </a:r>
          </a:p>
          <a:p>
            <a:r>
              <a:rPr lang="en-GB">
                <a:cs typeface="Calibri"/>
              </a:rPr>
              <a:t>Strategy and Action Plan – expert comment welcome. Focus on where the council can be most effective.</a:t>
            </a:r>
          </a:p>
          <a:p>
            <a:r>
              <a:rPr lang="en-GB">
                <a:cs typeface="Calibri"/>
              </a:rPr>
              <a:t>August launch.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F62F-7A49-48A9-A6BA-4257CF3CD5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1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put consumer choices and waste as one section on consultation as reducing our waste through the choices we make is top of the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F62F-7A49-48A9-A6BA-4257CF3CD5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8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65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3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685800"/>
            <a:ext cx="5467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7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685800"/>
            <a:ext cx="5467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7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685800"/>
            <a:ext cx="5467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37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3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29061-2132-485A-8594-8D7CDCB5D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13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1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EC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CB16766-2858-B541-A71E-73DC6FDF6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E734FF-C8D3-4249-8B58-E367762A9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946DB9-D7B6-3846-8D60-F33CF889498F}"/>
              </a:ext>
            </a:extLst>
          </p:cNvPr>
          <p:cNvCxnSpPr/>
          <p:nvPr userDrawn="1"/>
        </p:nvCxnSpPr>
        <p:spPr>
          <a:xfrm>
            <a:off x="2901820" y="3556618"/>
            <a:ext cx="631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964BC-2A2C-894A-BC47-A7BE194D0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60" y="227544"/>
            <a:ext cx="2262419" cy="79476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5192CA-6340-F646-AA32-2DFFAFD6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73A5-68A9-374E-BB63-296C3BC2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22" y="365125"/>
            <a:ext cx="857327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5581-5C37-8246-82A0-BF6F90E9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89105-76F5-1143-BC35-93C311D4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082DAE-32C6-A846-841F-2A3E6F86871E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8BC38-56BA-8249-A725-2580DA27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213AF-884F-3740-93C7-973DE7D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8BF0-F314-4C4C-A230-D6CAC3DAC3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3CA4F2D-4906-4140-A5E8-AF4526789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15" y="192509"/>
            <a:ext cx="2266122" cy="820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20D6D2-DED1-8D41-BFFA-3EAB887E7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46" y="365125"/>
            <a:ext cx="2147946" cy="7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32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18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6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9745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6"/>
              <a:buChar char="•"/>
              <a:defRPr sz="3200"/>
            </a:lvl1pPr>
            <a:lvl2pPr marL="1177016" lvl="1" indent="-47203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175"/>
              <a:buChar char="•"/>
              <a:defRPr sz="2800"/>
            </a:lvl2pPr>
            <a:lvl3pPr marL="1765524" lvl="2" indent="-44661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64"/>
              <a:buChar char="•"/>
              <a:defRPr sz="2399"/>
            </a:lvl3pPr>
            <a:lvl4pPr marL="2354031" lvl="3" indent="-42127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4pPr>
            <a:lvl5pPr marL="2942539" lvl="4" indent="-42127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5pPr>
            <a:lvl6pPr marL="3531047" lvl="5" indent="-42127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6pPr>
            <a:lvl7pPr marL="4119555" lvl="6" indent="-42127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7pPr>
            <a:lvl8pPr marL="4708063" lvl="7" indent="-42127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8pPr>
            <a:lvl9pPr marL="5296571" lvl="8" indent="-42127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2942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1pPr>
            <a:lvl2pPr marL="1177016" lvl="1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  <a:defRPr sz="1400"/>
            </a:lvl2pPr>
            <a:lvl3pPr marL="1765524" lvl="2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1200"/>
            </a:lvl3pPr>
            <a:lvl4pPr marL="2354031" lvl="3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4pPr>
            <a:lvl5pPr marL="2942539" lvl="4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5pPr>
            <a:lvl6pPr marL="3531047" lvl="5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6pPr>
            <a:lvl7pPr marL="4119555" lvl="6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7pPr>
            <a:lvl8pPr marL="4708063" lvl="7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8pPr>
            <a:lvl9pPr marL="5296571" lvl="8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438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6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199" cy="48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6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64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2942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1pPr>
            <a:lvl2pPr marL="1177016" lvl="1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  <a:defRPr sz="1400"/>
            </a:lvl2pPr>
            <a:lvl3pPr marL="1765524" lvl="2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1200"/>
            </a:lvl3pPr>
            <a:lvl4pPr marL="2354031" lvl="3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4pPr>
            <a:lvl5pPr marL="2942539" lvl="4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5pPr>
            <a:lvl6pPr marL="3531047" lvl="5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6pPr>
            <a:lvl7pPr marL="4119555" lvl="6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7pPr>
            <a:lvl8pPr marL="4708063" lvl="7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8pPr>
            <a:lvl9pPr marL="5296571" lvl="8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777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647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750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A258-24FE-3547-9D62-2F027829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04FE-A1FC-1746-BD11-EAF2E318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495AC-C40C-B44F-9D7E-83541996C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AB570-9EAA-AA4B-A5D5-2E7F08C1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082DAE-32C6-A846-841F-2A3E6F86871E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98FEA-8911-FB4D-8B7E-83F95744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0857E-6732-9147-AB74-371F31BF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8BF0-F314-4C4C-A230-D6CAC3DAC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6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A99C-637B-5644-9D4C-005F782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B4149-B9BE-3740-86E7-EFB99CBCE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FF18C-3C59-2741-AE0D-E8EFADF00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5B3B2-3FD3-6F4B-8F27-58035293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082DAE-32C6-A846-841F-2A3E6F86871E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A8BEC-5FA3-DA46-8AC2-EA973287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A3E08-5103-D94C-B617-043E025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8BF0-F314-4C4C-A230-D6CAC3DAC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0714-36C3-A740-9DAC-CA480ACF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22" y="365125"/>
            <a:ext cx="857327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7792-B346-E740-A6FB-5E1B1BC7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3FA3F8-C9EB-B148-B488-12E4DDC7E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06123-73E4-9747-B21C-616267C1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46F90-6C1C-BB4B-9FAB-26EE5612A99A}"/>
              </a:ext>
            </a:extLst>
          </p:cNvPr>
          <p:cNvSpPr/>
          <p:nvPr userDrawn="1"/>
        </p:nvSpPr>
        <p:spPr>
          <a:xfrm>
            <a:off x="2476500" y="6401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©2020 Leicestershire Business Voice  |  </a:t>
            </a:r>
            <a:r>
              <a:rPr lang="en-US" dirty="0" err="1"/>
              <a:t>www.lbv.co.uk</a:t>
            </a:r>
            <a:r>
              <a:rPr lang="en-US" dirty="0"/>
              <a:t> |  @/</a:t>
            </a:r>
            <a:r>
              <a:rPr lang="en-US" dirty="0" err="1"/>
              <a:t>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AFBB-691C-4D48-921B-40E31888B4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4BF0A-D7BE-4172-BC41-C66825E81E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49FAB-7BC0-4EA7-A635-FC793E81C4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26FDDE2-B8C8-4F0F-BB49-B01E00340D6E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16B7-F616-468A-8583-05A886B0B9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1B0A-654B-4575-968D-54864DEB64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96B1BDB-BB9B-42AA-B2B4-C469F56647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085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AF1A-9BEB-4B53-A788-B34558C08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B91D-4D40-49C9-8949-70FD281961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B1C94-BC4D-4D06-8099-B7DF48C508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D3F4C763-6EFF-4EB0-BB26-3EF071E751B2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9C262-E69F-42FD-A765-8031EDBF08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158CF-3E37-4CDE-9836-A63701FE08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B045490-9A8A-49F9-9E2C-17BD2C45F0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5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86B2-9E21-4C7A-A518-9B07951C1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C1A5-B19B-4C1C-A3A5-727DE2D583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F048-0594-4BD7-8204-BCF4A89479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662C7B6-C57C-4CE3-BA52-3BD19EF4D59A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1C8CB-A0E5-49BA-94E1-438B4D0018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1846-BF04-4987-9BF6-B59AF84E20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5F7724E9-7C38-4219-B920-CB76E1B966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0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A577-1F4E-4F9B-9D4B-2575BF886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5D4D-880D-44E1-BC6E-3FF7FFDA6F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AB6F0-6A0B-417C-AA92-4719FD747F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5B57A-3B5F-444F-860B-357B8E062C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FEA50B9-6912-4C98-B66B-CA6B388B8F07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935C9-9DD9-4449-8706-5C4CDA40DE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A8560-654F-49E9-8447-C8D2036819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9427F488-59FE-4600-95FA-A5F5EEB19E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0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874E-40E9-451F-B211-CD81A6270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C731E-3AFA-4F1C-B0B6-7B293F1123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47DCC-A2B5-4AE4-8743-C02ADAFC366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6F0EF-8D5C-4798-88AC-0A60BA24C04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239E1-9499-483E-8732-B9BE721D330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D7E-1E76-4525-A3F8-265D474836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9A27E069-0FB0-4495-8296-F15EF694C2F6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B9AD2-78AD-4693-B749-CF657AC1F5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858D-A724-4EB8-9D7C-C115184536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B697C714-C919-47D9-8913-29999F6F488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6EC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D14AB3-ADEE-3446-A35E-F41068C77368}"/>
              </a:ext>
            </a:extLst>
          </p:cNvPr>
          <p:cNvGrpSpPr/>
          <p:nvPr userDrawn="1"/>
        </p:nvGrpSpPr>
        <p:grpSpPr>
          <a:xfrm>
            <a:off x="360260" y="1195569"/>
            <a:ext cx="11471480" cy="5494942"/>
            <a:chOff x="270865" y="1195569"/>
            <a:chExt cx="11471480" cy="54949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7C692B-6D10-1C41-9912-776059BC6B39}"/>
                </a:ext>
              </a:extLst>
            </p:cNvPr>
            <p:cNvSpPr/>
            <p:nvPr userDrawn="1"/>
          </p:nvSpPr>
          <p:spPr>
            <a:xfrm>
              <a:off x="270865" y="1195569"/>
              <a:ext cx="11471480" cy="4689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8211E09-A4D6-CE4E-9707-BFE0754D10E4}"/>
                </a:ext>
              </a:extLst>
            </p:cNvPr>
            <p:cNvSpPr/>
            <p:nvPr userDrawn="1"/>
          </p:nvSpPr>
          <p:spPr>
            <a:xfrm rot="10800000">
              <a:off x="10764570" y="5809339"/>
              <a:ext cx="977775" cy="88117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CB16766-2858-B541-A71E-73DC6FDF6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382" y="1122363"/>
            <a:ext cx="884523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500" baseline="0">
                <a:solidFill>
                  <a:srgbClr val="6EC4D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E734FF-C8D3-4249-8B58-E367762A9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37E6E6-EC50-A747-AE09-BA772FD17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60" y="227544"/>
            <a:ext cx="2262419" cy="79476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3BD227-9224-614B-AFE4-F6A82379A98E}"/>
              </a:ext>
            </a:extLst>
          </p:cNvPr>
          <p:cNvCxnSpPr/>
          <p:nvPr userDrawn="1"/>
        </p:nvCxnSpPr>
        <p:spPr>
          <a:xfrm>
            <a:off x="2901820" y="3556618"/>
            <a:ext cx="6316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385E11-0071-A04C-9F15-3B3674B4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5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39FC-3A90-4108-B96A-3F965B9374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E6132-7E28-4061-A6F4-7DB8045746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3F6C180-7E36-4473-A1F9-E2407AC8AB91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59EBF-6051-46DA-82E6-BAAE582084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83483-B2E7-4EB4-AFB0-D3062CE015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509ECB6-2B99-4D6B-AFEB-AF70FA20231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6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C10EE-447B-4B01-B5E7-780E685946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DC3116F-B79F-4A31-A571-0DE804365B05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A2A69-AF72-4464-9DF3-A9A27AE45E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9523C-9D62-4FA3-BCC9-45B3C7396D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8FB456D4-01CB-4C39-B325-C1D24DC8B2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601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2624-4718-4D04-9658-03BFF2A09E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AD9D-E1A7-4ADB-88C0-E35B952C40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A238C-D527-4ECE-950F-48B12978D7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9C2BC-581F-4F0E-9268-4283367BAF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E70E989-DACB-4946-B666-C093D0E59FAC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A99B1-DA7A-4160-AC2B-246E839578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FFECF-B86E-413B-B46B-D2360E9BF4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2961BC79-6301-4B56-B2BC-218F5D513C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25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F536-88A7-4B87-849B-F9E3D5501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33C29-E37E-4948-8EE8-E0BCE7C8EE2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262EE-44C4-4AC7-A99F-AA64A11BB9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51376-CC5F-42D1-886B-0848394A0F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DB79F4D-04D1-4859-9321-CB631ACD7802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D7F95-1024-4B12-ADB0-099F355424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3D46D-A98E-4816-B9E0-D6DBFADCF1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50D64975-FFE7-4D3B-8EA3-143EBE5F8A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19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047-FBCC-4AFF-9811-5E8E8A3FA1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AA6B8-095C-43AA-8B30-8FE14E9D92A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1D9DF-7F87-485B-8E10-87994FEAD3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7C01707F-A1B4-4C1F-B8DF-9776453B8BCB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25036-33E2-4A30-8EC7-56CC2A1B97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0FF3-465A-48E9-921B-2E5988DA0B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F662A3E-C61C-485F-98B1-BE020D89CD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14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D4B79-0F14-4D4F-AF5B-616F76E66F8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1179-8687-41FB-AC04-41E752EF62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4478E-37F8-471D-BAEC-4CEEA04DCA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F07A4601-57D1-43C0-8DBD-8F61A98356FD}" type="datetime1">
              <a:rPr lang="en-GB"/>
              <a:pPr lvl="0"/>
              <a:t>08/10/2020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20FE-6292-44F5-BA08-CFBB0FA979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8388A-25F9-4076-B01A-6DC500E252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1168A143-D2D2-472B-BAB4-101E8DD4DA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63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0750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 Log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DC8FD95-A4DC-4CF3-80BF-3C443541F1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912" y="412330"/>
            <a:ext cx="1714948" cy="334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BD40B902-0D1F-40D3-AA96-13D5404A0D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798" y="932688"/>
            <a:ext cx="9414113" cy="791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000" i="1" spc="50">
                <a:latin typeface="Georgia" pitchFamily="18"/>
              </a:defRPr>
            </a:lvl1pPr>
          </a:lstStyle>
          <a:p>
            <a:pPr lvl="0"/>
            <a:r>
              <a:rPr lang="en-GB"/>
              <a:t>Catchy heading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D121ADC-D989-4A0D-AC71-84584BAEEA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568948"/>
            <a:ext cx="9032507" cy="39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9780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A4686CC-FEF4-4D05-8465-38D8C6256F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912" y="412330"/>
            <a:ext cx="1714948" cy="334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CC1B871F-594E-4F3B-92E1-BCA6B63694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798" y="923982"/>
            <a:ext cx="9080504" cy="91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000" i="1" spc="50">
                <a:latin typeface="Georgia" pitchFamily="18"/>
              </a:defRPr>
            </a:lvl1pPr>
          </a:lstStyle>
          <a:p>
            <a:pPr lvl="0"/>
            <a:r>
              <a:rPr lang="en-GB"/>
              <a:t>Catchy heading here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CF4F0A6-8571-42F4-9654-9CDEBF1697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568948"/>
            <a:ext cx="9032507" cy="39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55BBF9-E5F6-4034-AA83-A2FA90A346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1881185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F3FF71-6B7E-423F-91EB-99DC21D2AF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1578" y="1881185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23952A-659A-44D9-9859-B2983350D5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371" y="1881185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6E2684-90AA-4211-ABEC-9719582DDE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5164" y="1881185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769BBC-77AD-4154-AAC1-D3D970D5F9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956" y="1881185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2D9219-432B-4574-B133-A6551DA2B8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2730809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34841D-966B-4FDB-AE3E-378E04EAAF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1578" y="2730809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3840E0-8619-4696-9A01-342CE035D2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371" y="2730809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54198D-3EC5-41A9-8113-AA0FF4B85E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5164" y="2730809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94950A-D70C-4BE7-A093-EDDDFD9020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956" y="2730809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131F2D-21CC-4F4E-8378-B1CCAF5EEF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3580424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2F19D7-8F1F-4506-A863-FB4F43DA97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1578" y="3580424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E00519C-809E-4076-9260-69633C0B34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371" y="3580424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EB8669-2F22-45B2-87D7-624C5CF552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5164" y="3580424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A7DC8DC-B001-4CAD-9D64-7AC39988AD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956" y="3580424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2A5B85E-A77B-4612-A8A0-8DA6949E57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4430551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54CFD04-E0D8-426D-90FF-83BCD38D60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1578" y="4430551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E5B4AF9-E3B6-4545-A0B1-209B74F5BE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371" y="4430551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9A625E-B5CA-4841-A24F-83A003A888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5164" y="4430551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B7A121-A1C8-4290-A343-F0E9220660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956" y="4430551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7122627-7091-4A06-9E5E-04379C45E7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5280687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FB1B814-8D4F-4D8F-85DC-8030DDFCB3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1578" y="5280687"/>
            <a:ext cx="2088562" cy="687391"/>
          </a:xfrm>
          <a:prstGeom prst="rect">
            <a:avLst/>
          </a:prstGeom>
          <a:solidFill>
            <a:srgbClr val="4472C4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DA2DCA-4651-4623-B13F-05E722C66D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371" y="5280687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7BD7BCC-71A0-40B1-B0A6-D7F0363C49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5164" y="5280687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CEE70E3-01F0-44F7-BE5C-07371E1912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91956" y="5280687"/>
            <a:ext cx="2088562" cy="687391"/>
          </a:xfrm>
          <a:prstGeom prst="rect">
            <a:avLst/>
          </a:prstGeom>
          <a:solidFill>
            <a:srgbClr val="000000"/>
          </a:solidFill>
        </p:spPr>
        <p:txBody>
          <a:bodyPr anchor="ctr" anchorCtr="1"/>
          <a:lstStyle>
            <a:lvl1pPr marL="0" indent="0" algn="ctr">
              <a:buNone/>
              <a:defRPr sz="1200" b="1">
                <a:solidFill>
                  <a:srgbClr val="FFFFFF"/>
                </a:solidFill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BB4C854-AAEF-46A4-A967-494058B987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4405" y="1206495"/>
            <a:ext cx="4316123" cy="474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74CF52C-2367-4949-A37C-CB7852723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912" y="412330"/>
            <a:ext cx="1714948" cy="334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DF2C85F-55DA-4B5B-BAA3-8FE65ECD1E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798" y="923982"/>
            <a:ext cx="9080504" cy="91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000" i="1" spc="50">
                <a:latin typeface="Georgia" pitchFamily="18"/>
              </a:defRPr>
            </a:lvl1pPr>
          </a:lstStyle>
          <a:p>
            <a:pPr lvl="0"/>
            <a:r>
              <a:rPr lang="en-GB"/>
              <a:t>Catchy heading here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2E1ABF7-89AF-4C64-A313-6FF88A003B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568948"/>
            <a:ext cx="9032507" cy="39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BC757AB-B019-493F-A393-B5AC1490FC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64405" y="1206495"/>
            <a:ext cx="4316123" cy="474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Text here</a:t>
            </a:r>
            <a:endParaRPr lang="en-GB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3CE680F1-0FEC-48D9-9D60-28F277FF8C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6579" y="1892295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Picture Placeholder 33">
            <a:extLst>
              <a:ext uri="{FF2B5EF4-FFF2-40B4-BE49-F238E27FC236}">
                <a16:creationId xmlns:a16="http://schemas.microsoft.com/office/drawing/2014/main" id="{4A651194-56F1-4880-B4F8-3477AAF0FEB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6579" y="3020601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8" name="Picture Placeholder 33">
            <a:extLst>
              <a:ext uri="{FF2B5EF4-FFF2-40B4-BE49-F238E27FC236}">
                <a16:creationId xmlns:a16="http://schemas.microsoft.com/office/drawing/2014/main" id="{6CE285BE-828A-4871-9BBB-AF0D7861ECA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6579" y="4157026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9" name="Picture Placeholder 33">
            <a:extLst>
              <a:ext uri="{FF2B5EF4-FFF2-40B4-BE49-F238E27FC236}">
                <a16:creationId xmlns:a16="http://schemas.microsoft.com/office/drawing/2014/main" id="{8B2BB16D-A30A-4A11-8F15-2640B3F8A40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6579" y="5293452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0" name="Picture Placeholder 33">
            <a:extLst>
              <a:ext uri="{FF2B5EF4-FFF2-40B4-BE49-F238E27FC236}">
                <a16:creationId xmlns:a16="http://schemas.microsoft.com/office/drawing/2014/main" id="{EE58CB1A-742B-434F-963F-5D42905A9F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72709" y="1892295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1" name="Picture Placeholder 33">
            <a:extLst>
              <a:ext uri="{FF2B5EF4-FFF2-40B4-BE49-F238E27FC236}">
                <a16:creationId xmlns:a16="http://schemas.microsoft.com/office/drawing/2014/main" id="{4F56C48A-A572-4FBE-8E14-49E3BCD5089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72709" y="3020601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2" name="Picture Placeholder 33">
            <a:extLst>
              <a:ext uri="{FF2B5EF4-FFF2-40B4-BE49-F238E27FC236}">
                <a16:creationId xmlns:a16="http://schemas.microsoft.com/office/drawing/2014/main" id="{5C6BFAE8-E1CF-4343-AFB4-4FBF18B895D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72709" y="4157026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33">
            <a:extLst>
              <a:ext uri="{FF2B5EF4-FFF2-40B4-BE49-F238E27FC236}">
                <a16:creationId xmlns:a16="http://schemas.microsoft.com/office/drawing/2014/main" id="{4B0C2565-8FE5-4D82-92E7-57BE9FAB16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72709" y="5293452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Picture Placeholder 33">
            <a:extLst>
              <a:ext uri="{FF2B5EF4-FFF2-40B4-BE49-F238E27FC236}">
                <a16:creationId xmlns:a16="http://schemas.microsoft.com/office/drawing/2014/main" id="{96394AD5-C4C4-45AD-92F5-2C6542CCA5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08849" y="1892295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404881DB-A663-461E-91B9-D1C36B08B53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08849" y="3020601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6" name="Picture Placeholder 33">
            <a:extLst>
              <a:ext uri="{FF2B5EF4-FFF2-40B4-BE49-F238E27FC236}">
                <a16:creationId xmlns:a16="http://schemas.microsoft.com/office/drawing/2014/main" id="{E42DB5CE-C0B9-4CBA-AC74-3650FB6F67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08849" y="4157026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E8722BBE-AFD8-4185-9376-AD9940238C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08849" y="5293452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8" name="Picture Placeholder 33">
            <a:extLst>
              <a:ext uri="{FF2B5EF4-FFF2-40B4-BE49-F238E27FC236}">
                <a16:creationId xmlns:a16="http://schemas.microsoft.com/office/drawing/2014/main" id="{998BB519-3E41-4E0B-B467-CF0F3B43BE6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44979" y="1892295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9" name="Picture Placeholder 33">
            <a:extLst>
              <a:ext uri="{FF2B5EF4-FFF2-40B4-BE49-F238E27FC236}">
                <a16:creationId xmlns:a16="http://schemas.microsoft.com/office/drawing/2014/main" id="{1030F887-1D25-4838-9F9B-632BAB99B0A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44979" y="3020601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AAB552F5-54A9-4D6A-81DC-C8444CA18F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44979" y="4157026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5703000B-C269-49EC-8EE3-18E8DC6A29F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44979" y="5293452"/>
            <a:ext cx="2620871" cy="900117"/>
          </a:xfrm>
          <a:prstGeom prst="rect">
            <a:avLst/>
          </a:prstGeom>
          <a:ln w="3172">
            <a:solidFill>
              <a:srgbClr val="000000"/>
            </a:solidFill>
            <a:prstDash val="solid"/>
          </a:ln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261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A3D-46AF-3845-B4B9-627C8A992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5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8528-1603-614C-B926-60E3F1E5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BBC59A-BD8F-004E-B0A8-F8C92AD988BC}"/>
              </a:ext>
            </a:extLst>
          </p:cNvPr>
          <p:cNvCxnSpPr/>
          <p:nvPr userDrawn="1"/>
        </p:nvCxnSpPr>
        <p:spPr>
          <a:xfrm>
            <a:off x="2901820" y="3556618"/>
            <a:ext cx="6316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117D061-09B2-6C4E-96C2-4C4A1E5F6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02" y="219668"/>
            <a:ext cx="2266122" cy="8207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F911B1-76A5-C341-9F8C-1306AE15F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1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5776ED6-26AD-4522-99EC-B0DD49AA74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912" y="412330"/>
            <a:ext cx="1714948" cy="3345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B828086-A30F-488C-8422-69E1F66510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579" y="-456322"/>
            <a:ext cx="9032507" cy="39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WHO AM I?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1AF4E11-DC76-436B-91A9-164080007E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4403" y="2026923"/>
            <a:ext cx="7077071" cy="4057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400">
                <a:latin typeface="Century Gothic" pitchFamily="34"/>
              </a:defRPr>
            </a:lvl1pPr>
            <a:lvl2pPr marL="0" lvl="0" indent="0">
              <a:lnSpc>
                <a:spcPts val="2000"/>
              </a:lnSpc>
              <a:spcBef>
                <a:spcPts val="1000"/>
              </a:spcBef>
              <a:buNone/>
              <a:defRPr sz="1400">
                <a:latin typeface="Century Gothic" pitchFamily="34"/>
              </a:defRPr>
            </a:lvl2pPr>
            <a:lvl3pPr marL="0" lvl="0" indent="0">
              <a:lnSpc>
                <a:spcPts val="2000"/>
              </a:lnSpc>
              <a:spcBef>
                <a:spcPts val="1000"/>
              </a:spcBef>
              <a:buNone/>
              <a:defRPr sz="1400">
                <a:latin typeface="Century Gothic" pitchFamily="34"/>
              </a:defRPr>
            </a:lvl3pPr>
            <a:lvl4pPr marL="0" lvl="0" indent="0">
              <a:lnSpc>
                <a:spcPts val="2000"/>
              </a:lnSpc>
              <a:spcBef>
                <a:spcPts val="1000"/>
              </a:spcBef>
              <a:buNone/>
              <a:defRPr sz="1400">
                <a:latin typeface="Century Gothic" pitchFamily="34"/>
              </a:defRPr>
            </a:lvl4pPr>
            <a:lvl5pPr marL="0" lvl="0" indent="0">
              <a:lnSpc>
                <a:spcPts val="2000"/>
              </a:lnSpc>
              <a:spcBef>
                <a:spcPts val="1000"/>
              </a:spcBef>
              <a:buNone/>
              <a:defRPr sz="1400">
                <a:latin typeface="Century Gothic" pitchFamily="34"/>
              </a:defRPr>
            </a:lvl5pPr>
            <a:lvl6pPr marL="0" marR="0" lvl="0" indent="0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Century Gothic" pitchFamily="34"/>
              </a:defRPr>
            </a:lvl6pPr>
            <a:lvl7pPr marL="0" marR="0" lvl="0" indent="0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Century Gothic" pitchFamily="34"/>
              </a:defRPr>
            </a:lvl7pPr>
            <a:lvl8pPr marL="0" marR="0" lvl="0" indent="0" fontAlgn="auto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Century Gothic" pitchFamily="34"/>
              </a:defRPr>
            </a:lvl8pPr>
          </a:lstStyle>
          <a:p>
            <a:pPr lvl="0"/>
            <a:r>
              <a:rPr lang="en-US"/>
              <a:t>Lorem ipsum dolor sit amet, consectetur adipiscing elit. In sed leo iaculis, accumsan felis vel, ultricies erat. </a:t>
            </a:r>
          </a:p>
          <a:p>
            <a:pPr lvl="0"/>
            <a:r>
              <a:rPr lang="en-US"/>
              <a:t>Nunc at accumsan quam. Morbi aliquam orci sed elementum egestas. Curabitur vitae metus venenatis, hendrerit elit eget, imperdiet nisl. Suspendisse vel rutrum elit. </a:t>
            </a:r>
          </a:p>
          <a:p>
            <a:pPr lvl="0"/>
            <a:r>
              <a:rPr lang="en-US"/>
              <a:t>Donec consequat, mi eget ultricies euismod, libero justo lobortis libero, id efficitur odio ex eget sem. </a:t>
            </a:r>
          </a:p>
          <a:p>
            <a:pPr lvl="0"/>
            <a:r>
              <a:rPr lang="en-US"/>
              <a:t>Donec consequat, mi eget ultricies euismod, libero justo lobortis libero, id efficitur odio ex eget sem. </a:t>
            </a:r>
          </a:p>
          <a:p>
            <a:pPr lvl="0"/>
            <a:r>
              <a:rPr lang="en-US"/>
              <a:t>Donec consequat, mi eget ultricies euismod, libero justo lobortis libero, id efficitur odio ex eget sem. </a:t>
            </a:r>
          </a:p>
          <a:p>
            <a:pPr lvl="0"/>
            <a:r>
              <a:rPr lang="en-US"/>
              <a:t>Donec consequat, mi eget ultricies euismod, libero justo lobortis libero, id efficitur odio ex eget sem. </a:t>
            </a:r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88F4895-6E7F-4E2D-9D49-A1AFB056B27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6579" y="2026923"/>
            <a:ext cx="3835395" cy="4057650"/>
          </a:xfrm>
          <a:prstGeom prst="rect">
            <a:avLst/>
          </a:prstGeom>
          <a:solidFill>
            <a:srgbClr val="4472C4"/>
          </a:solidFill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0E5DFB4-A6F7-4686-A9F3-875E7484E4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943541"/>
            <a:ext cx="9080504" cy="98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3000" i="1" spc="50">
                <a:latin typeface="Georgia" pitchFamily="18"/>
              </a:defRPr>
            </a:lvl1pPr>
          </a:lstStyle>
          <a:p>
            <a:pPr lvl="0"/>
            <a:r>
              <a:rPr lang="en-GB"/>
              <a:t>Main title here, eg Santander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1AA15F-3666-45CC-BF6F-1DD6BC177E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4786" y="584694"/>
            <a:ext cx="9032507" cy="398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Century Gothic" pitchFamily="34"/>
              </a:defRPr>
            </a:lvl1pPr>
          </a:lstStyle>
          <a:p>
            <a:pPr lvl="0"/>
            <a:r>
              <a:rPr lang="en-US"/>
              <a:t>PAGE TITLE, EG CASE STUDIES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994F-BA19-4970-AA13-CCF0EB0B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71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1B6302-CD81-5A45-988A-07C24DBEDC70}"/>
              </a:ext>
            </a:extLst>
          </p:cNvPr>
          <p:cNvSpPr/>
          <p:nvPr userDrawn="1"/>
        </p:nvSpPr>
        <p:spPr>
          <a:xfrm>
            <a:off x="0" y="-120910"/>
            <a:ext cx="12192000" cy="7011563"/>
          </a:xfrm>
          <a:prstGeom prst="rect">
            <a:avLst/>
          </a:prstGeom>
          <a:solidFill>
            <a:srgbClr val="2F6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82FA9-31E4-7C4F-ABE0-DDBD28F2FC6D}"/>
              </a:ext>
            </a:extLst>
          </p:cNvPr>
          <p:cNvSpPr/>
          <p:nvPr userDrawn="1"/>
        </p:nvSpPr>
        <p:spPr>
          <a:xfrm>
            <a:off x="9862419" y="5995850"/>
            <a:ext cx="2329582" cy="88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D8456-DAB8-DB43-ABB0-0AD2A5995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942" y="6287043"/>
            <a:ext cx="1768534" cy="3501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81A078-EF4E-594B-9001-AAD7F3393EB5}"/>
              </a:ext>
            </a:extLst>
          </p:cNvPr>
          <p:cNvSpPr/>
          <p:nvPr userDrawn="1"/>
        </p:nvSpPr>
        <p:spPr>
          <a:xfrm>
            <a:off x="9862419" y="169818"/>
            <a:ext cx="2329582" cy="1894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6835E-C523-0743-B93C-D85CF38E41C5}"/>
              </a:ext>
            </a:extLst>
          </p:cNvPr>
          <p:cNvSpPr txBox="1"/>
          <p:nvPr userDrawn="1"/>
        </p:nvSpPr>
        <p:spPr>
          <a:xfrm>
            <a:off x="10000416" y="1619541"/>
            <a:ext cx="1815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FreightSans Pro Book" panose="02000606030000020004" pitchFamily="2" charset="0"/>
              </a:rPr>
              <a:t>Investinleicester.co.uk</a:t>
            </a:r>
            <a:endParaRPr lang="en-US" sz="1100" dirty="0">
              <a:solidFill>
                <a:schemeClr val="bg1"/>
              </a:solidFill>
              <a:latin typeface="FreightSans Pro Book" panose="0200060603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EAE994-AE8B-5F40-851E-FDA22D753F24}"/>
              </a:ext>
            </a:extLst>
          </p:cNvPr>
          <p:cNvSpPr/>
          <p:nvPr userDrawn="1"/>
        </p:nvSpPr>
        <p:spPr>
          <a:xfrm>
            <a:off x="5031174" y="2064778"/>
            <a:ext cx="4831244" cy="39379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6412E2-EC0A-A54E-939E-F0A19D1A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270063" y="1524750"/>
            <a:ext cx="3100953" cy="2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BA0B8C-A8C2-1544-BB17-74478C4659F9}"/>
              </a:ext>
            </a:extLst>
          </p:cNvPr>
          <p:cNvSpPr/>
          <p:nvPr userDrawn="1"/>
        </p:nvSpPr>
        <p:spPr>
          <a:xfrm>
            <a:off x="0" y="738051"/>
            <a:ext cx="12192000" cy="5525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8E94F-C9CA-9F40-9174-DF77BD23A824}"/>
              </a:ext>
            </a:extLst>
          </p:cNvPr>
          <p:cNvSpPr txBox="1"/>
          <p:nvPr userDrawn="1"/>
        </p:nvSpPr>
        <p:spPr>
          <a:xfrm>
            <a:off x="10129035" y="6443085"/>
            <a:ext cx="1815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solidFill>
                  <a:srgbClr val="76ACDE"/>
                </a:solidFill>
                <a:latin typeface="FreightSans Pro Book" panose="02000606030000020004" pitchFamily="2" charset="0"/>
              </a:rPr>
              <a:t>Investinleicester.co.uk</a:t>
            </a:r>
            <a:endParaRPr lang="en-US" sz="1000" dirty="0">
              <a:solidFill>
                <a:srgbClr val="76ACDE"/>
              </a:solidFill>
              <a:latin typeface="FreightSans Pro Book" panose="0200060603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7C3B6-E13F-DB40-BAD5-5952B6CD3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505" y="342157"/>
            <a:ext cx="1969889" cy="1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6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317E-F10F-B94C-A504-4BFC3711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2B45B-C3D1-3548-9909-508F1C7A0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5051-AAEE-D145-841B-F6E132FC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1A31-B4CA-0245-8BDA-3F18FAF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82AA-1FE4-EB4E-AE56-49CF15CC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1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FBAA-06E2-744D-9224-F4D1E061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3713-850B-E144-A905-FE7286BB0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EFD1-3464-E945-8C69-E74FFA40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08975-94F6-B748-8436-ED72610F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6B598-675B-224C-93B1-13382A7D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1FE16-2D73-E74F-9B8A-C4B1937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3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FB29-398A-6B48-B6F8-623EBC4F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40004-8ED7-ED48-BBBE-466C35CC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B8226-7C36-B94A-B7CF-ED09D0976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DD285-0795-5849-8133-3BBAFF339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D996F-7B5A-CD45-BDD5-9E52455D4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30C3A-C9A9-DF4A-A51E-CDC97051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7556C-E0E0-FA4B-9913-1C853A0B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607B2-C1A4-2848-AF44-97346027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1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5B5D-ED44-9D4D-812E-15C3CDF5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769A3-073C-2241-A58F-255A4ED4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713E4-E308-1D4E-9AB2-2AF77E1E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184E5-156E-0A44-919F-ACC1EF6D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3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892C7-150C-234F-8C2D-4EE0B22C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ED9CF-BA99-9144-9D63-0CFD45D0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FD7C8-9A5D-9E43-852A-B4245C7A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2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289F-EEF7-FA46-92EA-D5C025A4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B637-42CB-3545-9C63-F55E0E1D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5F180-CC19-154B-AF2C-0053AFAFC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A626C-4F40-DD4A-92FF-1EE0100C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CDE95-AF9D-D044-A06E-89FFF07B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6EF21-FD53-D043-A263-E98F085D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A024DD8-617E-6344-8ADB-C1E80DB0E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09" y="145586"/>
            <a:ext cx="1434981" cy="519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B73A5-68A9-374E-BB63-296C3BC2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81" y="166103"/>
            <a:ext cx="9443519" cy="96557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35581-5C37-8246-82A0-BF6F90E9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81" y="1485601"/>
            <a:ext cx="9524246" cy="4870749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07CD6A-C3AE-2949-86CA-716DE15455B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0709" y="1108682"/>
            <a:ext cx="11621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C101E6-3195-8E42-968F-FA0A504EA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6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63E3-4252-7A43-B87B-559C5088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1D6A1-93CD-1D43-8F1F-53243E4AA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5A1DD-1886-8F4E-A2ED-89671DB9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30686-A1EF-814A-ACCD-B8E13A93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91B8D-8BD4-DD45-9243-153F1B0F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C9DDF-2E37-1A49-9432-A82633F1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3C5D-F278-E247-A221-64DBECC1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97D07-F53F-C749-BA3B-502A7B6A0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802E-4460-BB40-8B24-9561929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F0F87-1481-DB41-A85E-3F5CD5B8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0AB4C-49E6-3244-9508-2641207C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31840-86B8-4849-AF3B-603066E61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1F0FE-ADAE-4C49-BCDA-B85496FC7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258F-1DB1-B342-87B2-C4FAE194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727D-9432-6348-9EA5-C6EE2C50679B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E9908-3685-6C46-9926-28C9CDF2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CE480-FD42-1547-BAFC-BEE4EF83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71E1-05BF-2B44-B46C-6A583C86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2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64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A3D-46AF-3845-B4B9-627C8A992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5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8528-1603-614C-B926-60E3F1E5C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BBC59A-BD8F-004E-B0A8-F8C92AD988BC}"/>
              </a:ext>
            </a:extLst>
          </p:cNvPr>
          <p:cNvCxnSpPr/>
          <p:nvPr userDrawn="1"/>
        </p:nvCxnSpPr>
        <p:spPr>
          <a:xfrm>
            <a:off x="2901820" y="3556618"/>
            <a:ext cx="6316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117D061-09B2-6C4E-96C2-4C4A1E5F6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02" y="219668"/>
            <a:ext cx="2266122" cy="82074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F911B1-76A5-C341-9F8C-1306AE15F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90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"/>
          <p:cNvSpPr/>
          <p:nvPr userDrawn="1"/>
        </p:nvSpPr>
        <p:spPr>
          <a:xfrm>
            <a:off x="0" y="1118125"/>
            <a:ext cx="560917" cy="5739875"/>
          </a:xfrm>
          <a:prstGeom prst="round1Rect">
            <a:avLst>
              <a:gd name="adj" fmla="val 2863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/>
          </a:p>
        </p:txBody>
      </p:sp>
      <p:sp>
        <p:nvSpPr>
          <p:cNvPr id="4" name="Image"/>
          <p:cNvSpPr>
            <a:spLocks noGrp="1"/>
          </p:cNvSpPr>
          <p:nvPr>
            <p:ph type="pic" sz="quarter" idx="10" hasCustomPrompt="1"/>
          </p:nvPr>
        </p:nvSpPr>
        <p:spPr>
          <a:xfrm>
            <a:off x="881548" y="3429002"/>
            <a:ext cx="10705085" cy="3428999"/>
          </a:xfrm>
          <a:solidFill>
            <a:srgbClr val="88C87C"/>
          </a:solidFill>
          <a:ln w="9525">
            <a:noFill/>
            <a:miter lim="800000"/>
            <a:headEnd/>
            <a:tailEnd/>
          </a:ln>
        </p:spPr>
        <p:txBody>
          <a:bodyPr vert="horz" wrap="square" lIns="234000" tIns="1188000" rIns="234000" bIns="144000" numCol="1" anchor="t" anchorCtr="0" compatLnSpc="1">
            <a:prstTxWarp prst="textNoShape">
              <a:avLst/>
            </a:prstTxWarp>
          </a:bodyPr>
          <a:lstStyle>
            <a:lvl2pPr>
              <a:defRPr lang="en-GB" dirty="0">
                <a:solidFill>
                  <a:schemeClr val="bg1"/>
                </a:solidFill>
              </a:defRPr>
            </a:lvl2pPr>
          </a:lstStyle>
          <a:p>
            <a:pPr marL="0" lvl="1" indent="0">
              <a:buNone/>
            </a:pPr>
            <a:r>
              <a:rPr lang="en-GB" dirty="0"/>
              <a:t>Click to add half photo page</a:t>
            </a:r>
          </a:p>
        </p:txBody>
      </p:sp>
      <p:sp>
        <p:nvSpPr>
          <p:cNvPr id="13" name="block"/>
          <p:cNvSpPr>
            <a:spLocks/>
          </p:cNvSpPr>
          <p:nvPr userDrawn="1"/>
        </p:nvSpPr>
        <p:spPr>
          <a:xfrm flipH="1">
            <a:off x="880528" y="1118125"/>
            <a:ext cx="10720921" cy="2310875"/>
          </a:xfrm>
          <a:prstGeom prst="round1Rect">
            <a:avLst>
              <a:gd name="adj" fmla="val 518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endParaRPr lang="en-GB" sz="2400">
              <a:solidFill>
                <a:srgbClr val="C1BB00"/>
              </a:solidFill>
            </a:endParaRPr>
          </a:p>
        </p:txBody>
      </p:sp>
      <p:sp>
        <p:nvSpPr>
          <p:cNvPr id="21" name="presenter"/>
          <p:cNvSpPr>
            <a:spLocks noGrp="1"/>
          </p:cNvSpPr>
          <p:nvPr>
            <p:ph type="body" sz="quarter" idx="12" hasCustomPrompt="1"/>
          </p:nvPr>
        </p:nvSpPr>
        <p:spPr>
          <a:xfrm>
            <a:off x="1198034" y="1858471"/>
            <a:ext cx="10071100" cy="420688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or date, Arial 25pt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1198032" y="1365776"/>
            <a:ext cx="10071101" cy="626872"/>
          </a:xfrm>
        </p:spPr>
        <p:txBody>
          <a:bodyPr tIns="0" bIns="0"/>
          <a:lstStyle>
            <a:lvl1pPr marL="0" indent="0">
              <a:lnSpc>
                <a:spcPts val="5333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333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title, Arial 40pt</a:t>
            </a:r>
          </a:p>
        </p:txBody>
      </p:sp>
      <p:sp>
        <p:nvSpPr>
          <p:cNvPr id="24" name="offset"/>
          <p:cNvSpPr/>
          <p:nvPr userDrawn="1"/>
        </p:nvSpPr>
        <p:spPr>
          <a:xfrm>
            <a:off x="11586634" y="1118125"/>
            <a:ext cx="605367" cy="2310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312000" tIns="192000" rIns="312000" bIns="192000" numCol="1" anchor="t" anchorCtr="0" compatLnSpc="1">
            <a:prstTxWarp prst="textNoShape">
              <a:avLst/>
            </a:prstTxWarp>
          </a:bodyPr>
          <a:lstStyle/>
          <a:p>
            <a:pPr marL="480472" lvl="0" indent="-171446" eaLnBrk="0" hangingPunct="0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16" name="strap"/>
          <p:cNvSpPr>
            <a:spLocks noGrp="1"/>
          </p:cNvSpPr>
          <p:nvPr>
            <p:ph type="body" sz="quarter" idx="15" hasCustomPrompt="1"/>
          </p:nvPr>
        </p:nvSpPr>
        <p:spPr>
          <a:xfrm>
            <a:off x="1198033" y="2709072"/>
            <a:ext cx="10092267" cy="6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lang="en-US" sz="2667" b="0" kern="0" spc="-27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Type in the strapline, </a:t>
            </a:r>
            <a:r>
              <a:rPr lang="en-US" dirty="0" err="1"/>
              <a:t>eg</a:t>
            </a:r>
            <a:r>
              <a:rPr lang="en-US" dirty="0"/>
              <a:t>. Building a better world together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225426"/>
            <a:ext cx="1854548" cy="803436"/>
          </a:xfrm>
          <a:prstGeom prst="rect">
            <a:avLst/>
          </a:prstGeom>
        </p:spPr>
      </p:pic>
      <p:sp>
        <p:nvSpPr>
          <p:cNvPr id="18" name="www"/>
          <p:cNvSpPr txBox="1">
            <a:spLocks noChangeArrowheads="1"/>
          </p:cNvSpPr>
          <p:nvPr userDrawn="1"/>
        </p:nvSpPr>
        <p:spPr bwMode="auto">
          <a:xfrm>
            <a:off x="5273719" y="310791"/>
            <a:ext cx="6337300" cy="4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803275" indent="-2603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bg2"/>
                </a:solidFill>
                <a:latin typeface="+mn-lt"/>
                <a:cs typeface="+mn-cs"/>
              </a:defRPr>
            </a:lvl3pPr>
            <a:lvl4pPr marL="1084263" indent="-2794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127635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17335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667" kern="0" dirty="0">
                <a:solidFill>
                  <a:schemeClr val="tx1"/>
                </a:solidFill>
              </a:rPr>
              <a:t>www.breeam.com</a:t>
            </a:r>
          </a:p>
        </p:txBody>
      </p:sp>
    </p:spTree>
    <p:extLst>
      <p:ext uri="{BB962C8B-B14F-4D97-AF65-F5344CB8AC3E}">
        <p14:creationId xmlns:p14="http://schemas.microsoft.com/office/powerpoint/2010/main" val="39249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-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age"/>
          <p:cNvSpPr>
            <a:spLocks noGrp="1"/>
          </p:cNvSpPr>
          <p:nvPr>
            <p:ph type="pic" sz="quarter" idx="13"/>
          </p:nvPr>
        </p:nvSpPr>
        <p:spPr bwMode="auto">
          <a:xfrm>
            <a:off x="877351" y="1118392"/>
            <a:ext cx="10724101" cy="5739608"/>
          </a:xfrm>
          <a:custGeom>
            <a:avLst/>
            <a:gdLst>
              <a:gd name="connsiteX0" fmla="*/ 0 w 8029575"/>
              <a:gd name="connsiteY0" fmla="*/ 0 h 5068889"/>
              <a:gd name="connsiteX1" fmla="*/ 7905843 w 8029575"/>
              <a:gd name="connsiteY1" fmla="*/ 0 h 5068889"/>
              <a:gd name="connsiteX2" fmla="*/ 8029575 w 8029575"/>
              <a:gd name="connsiteY2" fmla="*/ 123732 h 5068889"/>
              <a:gd name="connsiteX3" fmla="*/ 8029575 w 8029575"/>
              <a:gd name="connsiteY3" fmla="*/ 5068889 h 5068889"/>
              <a:gd name="connsiteX4" fmla="*/ 0 w 8029575"/>
              <a:gd name="connsiteY4" fmla="*/ 5068889 h 5068889"/>
              <a:gd name="connsiteX5" fmla="*/ 0 w 8029575"/>
              <a:gd name="connsiteY5" fmla="*/ 0 h 5068889"/>
              <a:gd name="connsiteX0" fmla="*/ 0 w 8029575"/>
              <a:gd name="connsiteY0" fmla="*/ 1586 h 5070475"/>
              <a:gd name="connsiteX1" fmla="*/ 123031 w 8029575"/>
              <a:gd name="connsiteY1" fmla="*/ 0 h 5070475"/>
              <a:gd name="connsiteX2" fmla="*/ 7905843 w 8029575"/>
              <a:gd name="connsiteY2" fmla="*/ 1586 h 5070475"/>
              <a:gd name="connsiteX3" fmla="*/ 8029575 w 8029575"/>
              <a:gd name="connsiteY3" fmla="*/ 125318 h 5070475"/>
              <a:gd name="connsiteX4" fmla="*/ 8029575 w 8029575"/>
              <a:gd name="connsiteY4" fmla="*/ 5070475 h 5070475"/>
              <a:gd name="connsiteX5" fmla="*/ 0 w 8029575"/>
              <a:gd name="connsiteY5" fmla="*/ 5070475 h 5070475"/>
              <a:gd name="connsiteX6" fmla="*/ 0 w 8029575"/>
              <a:gd name="connsiteY6" fmla="*/ 1586 h 5070475"/>
              <a:gd name="connsiteX0" fmla="*/ 0 w 8031956"/>
              <a:gd name="connsiteY0" fmla="*/ 120649 h 5070475"/>
              <a:gd name="connsiteX1" fmla="*/ 125412 w 8031956"/>
              <a:gd name="connsiteY1" fmla="*/ 0 h 5070475"/>
              <a:gd name="connsiteX2" fmla="*/ 7908224 w 8031956"/>
              <a:gd name="connsiteY2" fmla="*/ 1586 h 5070475"/>
              <a:gd name="connsiteX3" fmla="*/ 8031956 w 8031956"/>
              <a:gd name="connsiteY3" fmla="*/ 125318 h 5070475"/>
              <a:gd name="connsiteX4" fmla="*/ 8031956 w 8031956"/>
              <a:gd name="connsiteY4" fmla="*/ 5070475 h 5070475"/>
              <a:gd name="connsiteX5" fmla="*/ 2381 w 8031956"/>
              <a:gd name="connsiteY5" fmla="*/ 5070475 h 5070475"/>
              <a:gd name="connsiteX6" fmla="*/ 0 w 8031956"/>
              <a:gd name="connsiteY6" fmla="*/ 120649 h 5070475"/>
              <a:gd name="connsiteX0" fmla="*/ 9 w 8031965"/>
              <a:gd name="connsiteY0" fmla="*/ 120649 h 5070475"/>
              <a:gd name="connsiteX1" fmla="*/ 125421 w 8031965"/>
              <a:gd name="connsiteY1" fmla="*/ 0 h 5070475"/>
              <a:gd name="connsiteX2" fmla="*/ 7908233 w 8031965"/>
              <a:gd name="connsiteY2" fmla="*/ 1586 h 5070475"/>
              <a:gd name="connsiteX3" fmla="*/ 8031965 w 8031965"/>
              <a:gd name="connsiteY3" fmla="*/ 125318 h 5070475"/>
              <a:gd name="connsiteX4" fmla="*/ 8031965 w 8031965"/>
              <a:gd name="connsiteY4" fmla="*/ 5070475 h 5070475"/>
              <a:gd name="connsiteX5" fmla="*/ 2390 w 8031965"/>
              <a:gd name="connsiteY5" fmla="*/ 5070475 h 5070475"/>
              <a:gd name="connsiteX6" fmla="*/ 9 w 8031965"/>
              <a:gd name="connsiteY6" fmla="*/ 120649 h 5070475"/>
              <a:gd name="connsiteX0" fmla="*/ 8 w 8031964"/>
              <a:gd name="connsiteY0" fmla="*/ 121199 h 5071025"/>
              <a:gd name="connsiteX1" fmla="*/ 125420 w 8031964"/>
              <a:gd name="connsiteY1" fmla="*/ 550 h 5071025"/>
              <a:gd name="connsiteX2" fmla="*/ 7908232 w 8031964"/>
              <a:gd name="connsiteY2" fmla="*/ 2136 h 5071025"/>
              <a:gd name="connsiteX3" fmla="*/ 8031964 w 8031964"/>
              <a:gd name="connsiteY3" fmla="*/ 125868 h 5071025"/>
              <a:gd name="connsiteX4" fmla="*/ 8031964 w 8031964"/>
              <a:gd name="connsiteY4" fmla="*/ 5071025 h 5071025"/>
              <a:gd name="connsiteX5" fmla="*/ 2389 w 8031964"/>
              <a:gd name="connsiteY5" fmla="*/ 5071025 h 5071025"/>
              <a:gd name="connsiteX6" fmla="*/ 8 w 8031964"/>
              <a:gd name="connsiteY6" fmla="*/ 121199 h 5071025"/>
              <a:gd name="connsiteX0" fmla="*/ 8 w 8522857"/>
              <a:gd name="connsiteY0" fmla="*/ 405735 h 5355561"/>
              <a:gd name="connsiteX1" fmla="*/ 125420 w 8522857"/>
              <a:gd name="connsiteY1" fmla="*/ 285086 h 5355561"/>
              <a:gd name="connsiteX2" fmla="*/ 7908232 w 8522857"/>
              <a:gd name="connsiteY2" fmla="*/ 286672 h 5355561"/>
              <a:gd name="connsiteX3" fmla="*/ 8031964 w 8522857"/>
              <a:gd name="connsiteY3" fmla="*/ 410404 h 5355561"/>
              <a:gd name="connsiteX4" fmla="*/ 8031964 w 8522857"/>
              <a:gd name="connsiteY4" fmla="*/ 5355561 h 5355561"/>
              <a:gd name="connsiteX5" fmla="*/ 2389 w 8522857"/>
              <a:gd name="connsiteY5" fmla="*/ 5355561 h 5355561"/>
              <a:gd name="connsiteX6" fmla="*/ 8 w 8522857"/>
              <a:gd name="connsiteY6" fmla="*/ 405735 h 5355561"/>
              <a:gd name="connsiteX0" fmla="*/ 8 w 8527796"/>
              <a:gd name="connsiteY0" fmla="*/ 400574 h 5350400"/>
              <a:gd name="connsiteX1" fmla="*/ 125420 w 8527796"/>
              <a:gd name="connsiteY1" fmla="*/ 279925 h 5350400"/>
              <a:gd name="connsiteX2" fmla="*/ 7908232 w 8527796"/>
              <a:gd name="connsiteY2" fmla="*/ 281511 h 5350400"/>
              <a:gd name="connsiteX3" fmla="*/ 8031964 w 8527796"/>
              <a:gd name="connsiteY3" fmla="*/ 405243 h 5350400"/>
              <a:gd name="connsiteX4" fmla="*/ 8031964 w 8527796"/>
              <a:gd name="connsiteY4" fmla="*/ 5350400 h 5350400"/>
              <a:gd name="connsiteX5" fmla="*/ 2389 w 8527796"/>
              <a:gd name="connsiteY5" fmla="*/ 5350400 h 5350400"/>
              <a:gd name="connsiteX6" fmla="*/ 8 w 8527796"/>
              <a:gd name="connsiteY6" fmla="*/ 400574 h 5350400"/>
              <a:gd name="connsiteX0" fmla="*/ 8 w 8527796"/>
              <a:gd name="connsiteY0" fmla="*/ 143096 h 5092922"/>
              <a:gd name="connsiteX1" fmla="*/ 125420 w 8527796"/>
              <a:gd name="connsiteY1" fmla="*/ 22447 h 5092922"/>
              <a:gd name="connsiteX2" fmla="*/ 7908232 w 8527796"/>
              <a:gd name="connsiteY2" fmla="*/ 24033 h 5092922"/>
              <a:gd name="connsiteX3" fmla="*/ 8031964 w 8527796"/>
              <a:gd name="connsiteY3" fmla="*/ 147765 h 5092922"/>
              <a:gd name="connsiteX4" fmla="*/ 8031964 w 8527796"/>
              <a:gd name="connsiteY4" fmla="*/ 5092922 h 5092922"/>
              <a:gd name="connsiteX5" fmla="*/ 2389 w 8527796"/>
              <a:gd name="connsiteY5" fmla="*/ 5092922 h 5092922"/>
              <a:gd name="connsiteX6" fmla="*/ 8 w 8527796"/>
              <a:gd name="connsiteY6" fmla="*/ 143096 h 5092922"/>
              <a:gd name="connsiteX0" fmla="*/ 8 w 8527862"/>
              <a:gd name="connsiteY0" fmla="*/ 148351 h 5098177"/>
              <a:gd name="connsiteX1" fmla="*/ 125420 w 8527862"/>
              <a:gd name="connsiteY1" fmla="*/ 27702 h 5098177"/>
              <a:gd name="connsiteX2" fmla="*/ 7908232 w 8527862"/>
              <a:gd name="connsiteY2" fmla="*/ 29288 h 5098177"/>
              <a:gd name="connsiteX3" fmla="*/ 8031964 w 8527862"/>
              <a:gd name="connsiteY3" fmla="*/ 153020 h 5098177"/>
              <a:gd name="connsiteX4" fmla="*/ 8031964 w 8527862"/>
              <a:gd name="connsiteY4" fmla="*/ 5098177 h 5098177"/>
              <a:gd name="connsiteX5" fmla="*/ 2389 w 8527862"/>
              <a:gd name="connsiteY5" fmla="*/ 5098177 h 5098177"/>
              <a:gd name="connsiteX6" fmla="*/ 8 w 8527862"/>
              <a:gd name="connsiteY6" fmla="*/ 148351 h 5098177"/>
              <a:gd name="connsiteX0" fmla="*/ 8 w 8031964"/>
              <a:gd name="connsiteY0" fmla="*/ 179025 h 5128851"/>
              <a:gd name="connsiteX1" fmla="*/ 125420 w 8031964"/>
              <a:gd name="connsiteY1" fmla="*/ 58376 h 5128851"/>
              <a:gd name="connsiteX2" fmla="*/ 7908232 w 8031964"/>
              <a:gd name="connsiteY2" fmla="*/ 59962 h 5128851"/>
              <a:gd name="connsiteX3" fmla="*/ 8031964 w 8031964"/>
              <a:gd name="connsiteY3" fmla="*/ 183694 h 5128851"/>
              <a:gd name="connsiteX4" fmla="*/ 8031964 w 8031964"/>
              <a:gd name="connsiteY4" fmla="*/ 5128851 h 5128851"/>
              <a:gd name="connsiteX5" fmla="*/ 2389 w 8031964"/>
              <a:gd name="connsiteY5" fmla="*/ 5128851 h 5128851"/>
              <a:gd name="connsiteX6" fmla="*/ 8 w 8031964"/>
              <a:gd name="connsiteY6" fmla="*/ 179025 h 5128851"/>
              <a:gd name="connsiteX0" fmla="*/ 8 w 8031964"/>
              <a:gd name="connsiteY0" fmla="*/ 150753 h 5100579"/>
              <a:gd name="connsiteX1" fmla="*/ 125420 w 8031964"/>
              <a:gd name="connsiteY1" fmla="*/ 30104 h 5100579"/>
              <a:gd name="connsiteX2" fmla="*/ 7908232 w 8031964"/>
              <a:gd name="connsiteY2" fmla="*/ 31690 h 5100579"/>
              <a:gd name="connsiteX3" fmla="*/ 8031964 w 8031964"/>
              <a:gd name="connsiteY3" fmla="*/ 155422 h 5100579"/>
              <a:gd name="connsiteX4" fmla="*/ 8031964 w 8031964"/>
              <a:gd name="connsiteY4" fmla="*/ 5100579 h 5100579"/>
              <a:gd name="connsiteX5" fmla="*/ 2389 w 8031964"/>
              <a:gd name="connsiteY5" fmla="*/ 5100579 h 5100579"/>
              <a:gd name="connsiteX6" fmla="*/ 8 w 8031964"/>
              <a:gd name="connsiteY6" fmla="*/ 150753 h 5100579"/>
              <a:gd name="connsiteX0" fmla="*/ 8 w 8031964"/>
              <a:gd name="connsiteY0" fmla="*/ 121200 h 5071026"/>
              <a:gd name="connsiteX1" fmla="*/ 125420 w 8031964"/>
              <a:gd name="connsiteY1" fmla="*/ 551 h 5071026"/>
              <a:gd name="connsiteX2" fmla="*/ 7908232 w 8031964"/>
              <a:gd name="connsiteY2" fmla="*/ 2137 h 5071026"/>
              <a:gd name="connsiteX3" fmla="*/ 8031964 w 8031964"/>
              <a:gd name="connsiteY3" fmla="*/ 125869 h 5071026"/>
              <a:gd name="connsiteX4" fmla="*/ 8031964 w 8031964"/>
              <a:gd name="connsiteY4" fmla="*/ 5071026 h 5071026"/>
              <a:gd name="connsiteX5" fmla="*/ 2389 w 8031964"/>
              <a:gd name="connsiteY5" fmla="*/ 5071026 h 5071026"/>
              <a:gd name="connsiteX6" fmla="*/ 8 w 8031964"/>
              <a:gd name="connsiteY6" fmla="*/ 121200 h 5071026"/>
              <a:gd name="connsiteX0" fmla="*/ 8 w 8038420"/>
              <a:gd name="connsiteY0" fmla="*/ 407826 h 5357652"/>
              <a:gd name="connsiteX1" fmla="*/ 125420 w 8038420"/>
              <a:gd name="connsiteY1" fmla="*/ 287177 h 5357652"/>
              <a:gd name="connsiteX2" fmla="*/ 7944808 w 8038420"/>
              <a:gd name="connsiteY2" fmla="*/ 283538 h 5357652"/>
              <a:gd name="connsiteX3" fmla="*/ 8031964 w 8038420"/>
              <a:gd name="connsiteY3" fmla="*/ 412495 h 5357652"/>
              <a:gd name="connsiteX4" fmla="*/ 8031964 w 8038420"/>
              <a:gd name="connsiteY4" fmla="*/ 5357652 h 5357652"/>
              <a:gd name="connsiteX5" fmla="*/ 2389 w 8038420"/>
              <a:gd name="connsiteY5" fmla="*/ 5357652 h 5357652"/>
              <a:gd name="connsiteX6" fmla="*/ 8 w 8038420"/>
              <a:gd name="connsiteY6" fmla="*/ 407826 h 5357652"/>
              <a:gd name="connsiteX0" fmla="*/ 8 w 8038420"/>
              <a:gd name="connsiteY0" fmla="*/ 391525 h 5341351"/>
              <a:gd name="connsiteX1" fmla="*/ 125420 w 8038420"/>
              <a:gd name="connsiteY1" fmla="*/ 270876 h 5341351"/>
              <a:gd name="connsiteX2" fmla="*/ 7944808 w 8038420"/>
              <a:gd name="connsiteY2" fmla="*/ 267237 h 5341351"/>
              <a:gd name="connsiteX3" fmla="*/ 8031964 w 8038420"/>
              <a:gd name="connsiteY3" fmla="*/ 396194 h 5341351"/>
              <a:gd name="connsiteX4" fmla="*/ 8031964 w 8038420"/>
              <a:gd name="connsiteY4" fmla="*/ 5341351 h 5341351"/>
              <a:gd name="connsiteX5" fmla="*/ 2389 w 8038420"/>
              <a:gd name="connsiteY5" fmla="*/ 5341351 h 5341351"/>
              <a:gd name="connsiteX6" fmla="*/ 8 w 8038420"/>
              <a:gd name="connsiteY6" fmla="*/ 391525 h 5341351"/>
              <a:gd name="connsiteX0" fmla="*/ 8 w 8038420"/>
              <a:gd name="connsiteY0" fmla="*/ 124288 h 5074114"/>
              <a:gd name="connsiteX1" fmla="*/ 125420 w 8038420"/>
              <a:gd name="connsiteY1" fmla="*/ 3639 h 5074114"/>
              <a:gd name="connsiteX2" fmla="*/ 7944808 w 8038420"/>
              <a:gd name="connsiteY2" fmla="*/ 0 h 5074114"/>
              <a:gd name="connsiteX3" fmla="*/ 8031964 w 8038420"/>
              <a:gd name="connsiteY3" fmla="*/ 128957 h 5074114"/>
              <a:gd name="connsiteX4" fmla="*/ 8031964 w 8038420"/>
              <a:gd name="connsiteY4" fmla="*/ 5074114 h 5074114"/>
              <a:gd name="connsiteX5" fmla="*/ 2389 w 8038420"/>
              <a:gd name="connsiteY5" fmla="*/ 5074114 h 5074114"/>
              <a:gd name="connsiteX6" fmla="*/ 8 w 8038420"/>
              <a:gd name="connsiteY6" fmla="*/ 124288 h 5074114"/>
              <a:gd name="connsiteX0" fmla="*/ 8 w 8031964"/>
              <a:gd name="connsiteY0" fmla="*/ 124288 h 5074114"/>
              <a:gd name="connsiteX1" fmla="*/ 125420 w 8031964"/>
              <a:gd name="connsiteY1" fmla="*/ 3639 h 5074114"/>
              <a:gd name="connsiteX2" fmla="*/ 7944808 w 8031964"/>
              <a:gd name="connsiteY2" fmla="*/ 0 h 5074114"/>
              <a:gd name="connsiteX3" fmla="*/ 8031964 w 8031964"/>
              <a:gd name="connsiteY3" fmla="*/ 5074114 h 5074114"/>
              <a:gd name="connsiteX4" fmla="*/ 2389 w 8031964"/>
              <a:gd name="connsiteY4" fmla="*/ 5074114 h 5074114"/>
              <a:gd name="connsiteX5" fmla="*/ 8 w 8031964"/>
              <a:gd name="connsiteY5" fmla="*/ 124288 h 5074114"/>
              <a:gd name="connsiteX0" fmla="*/ 8 w 8038861"/>
              <a:gd name="connsiteY0" fmla="*/ 124288 h 5074114"/>
              <a:gd name="connsiteX1" fmla="*/ 125420 w 8038861"/>
              <a:gd name="connsiteY1" fmla="*/ 3639 h 5074114"/>
              <a:gd name="connsiteX2" fmla="*/ 8038861 w 8038861"/>
              <a:gd name="connsiteY2" fmla="*/ 0 h 5074114"/>
              <a:gd name="connsiteX3" fmla="*/ 8031964 w 8038861"/>
              <a:gd name="connsiteY3" fmla="*/ 5074114 h 5074114"/>
              <a:gd name="connsiteX4" fmla="*/ 2389 w 8038861"/>
              <a:gd name="connsiteY4" fmla="*/ 5074114 h 5074114"/>
              <a:gd name="connsiteX5" fmla="*/ 8 w 8038861"/>
              <a:gd name="connsiteY5" fmla="*/ 124288 h 5074114"/>
              <a:gd name="connsiteX0" fmla="*/ 8 w 8033635"/>
              <a:gd name="connsiteY0" fmla="*/ 121200 h 5071026"/>
              <a:gd name="connsiteX1" fmla="*/ 125420 w 8033635"/>
              <a:gd name="connsiteY1" fmla="*/ 551 h 5071026"/>
              <a:gd name="connsiteX2" fmla="*/ 8033635 w 8033635"/>
              <a:gd name="connsiteY2" fmla="*/ 2137 h 5071026"/>
              <a:gd name="connsiteX3" fmla="*/ 8031964 w 8033635"/>
              <a:gd name="connsiteY3" fmla="*/ 5071026 h 5071026"/>
              <a:gd name="connsiteX4" fmla="*/ 2389 w 8033635"/>
              <a:gd name="connsiteY4" fmla="*/ 5071026 h 5071026"/>
              <a:gd name="connsiteX5" fmla="*/ 8 w 8033635"/>
              <a:gd name="connsiteY5" fmla="*/ 121200 h 5071026"/>
              <a:gd name="connsiteX0" fmla="*/ 8 w 8040779"/>
              <a:gd name="connsiteY0" fmla="*/ 121200 h 5071026"/>
              <a:gd name="connsiteX1" fmla="*/ 125420 w 8040779"/>
              <a:gd name="connsiteY1" fmla="*/ 551 h 5071026"/>
              <a:gd name="connsiteX2" fmla="*/ 8040779 w 8040779"/>
              <a:gd name="connsiteY2" fmla="*/ 2137 h 5071026"/>
              <a:gd name="connsiteX3" fmla="*/ 8031964 w 8040779"/>
              <a:gd name="connsiteY3" fmla="*/ 5071026 h 5071026"/>
              <a:gd name="connsiteX4" fmla="*/ 2389 w 8040779"/>
              <a:gd name="connsiteY4" fmla="*/ 5071026 h 5071026"/>
              <a:gd name="connsiteX5" fmla="*/ 8 w 8040779"/>
              <a:gd name="connsiteY5" fmla="*/ 121200 h 50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779" h="5071026">
                <a:moveTo>
                  <a:pt x="8" y="121200"/>
                </a:moveTo>
                <a:cubicBezTo>
                  <a:pt x="-1051" y="22"/>
                  <a:pt x="116953" y="-2095"/>
                  <a:pt x="125420" y="551"/>
                </a:cubicBezTo>
                <a:lnTo>
                  <a:pt x="8040779" y="2137"/>
                </a:lnTo>
                <a:cubicBezTo>
                  <a:pt x="8037841" y="1691767"/>
                  <a:pt x="8034902" y="3381396"/>
                  <a:pt x="8031964" y="5071026"/>
                </a:cubicBezTo>
                <a:lnTo>
                  <a:pt x="2389" y="5071026"/>
                </a:lnTo>
                <a:cubicBezTo>
                  <a:pt x="1595" y="3421084"/>
                  <a:pt x="802" y="1771142"/>
                  <a:pt x="8" y="121200"/>
                </a:cubicBezTo>
                <a:close/>
              </a:path>
            </a:pathLst>
          </a:custGeom>
          <a:solidFill>
            <a:srgbClr val="88C87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237600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480472" lvl="0" indent="-171446">
              <a:buFontTx/>
              <a:buNone/>
            </a:pPr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block"/>
          <p:cNvSpPr>
            <a:spLocks noGrp="1"/>
          </p:cNvSpPr>
          <p:nvPr>
            <p:ph type="body" sz="quarter" idx="14" hasCustomPrompt="1"/>
          </p:nvPr>
        </p:nvSpPr>
        <p:spPr bwMode="auto">
          <a:xfrm flipH="1">
            <a:off x="873557" y="1118393"/>
            <a:ext cx="10727889" cy="2310608"/>
          </a:xfrm>
          <a:custGeom>
            <a:avLst/>
            <a:gdLst>
              <a:gd name="connsiteX0" fmla="*/ 0 w 8045917"/>
              <a:gd name="connsiteY0" fmla="*/ 0 h 2273301"/>
              <a:gd name="connsiteX1" fmla="*/ 7937799 w 8045917"/>
              <a:gd name="connsiteY1" fmla="*/ 0 h 2273301"/>
              <a:gd name="connsiteX2" fmla="*/ 8045917 w 8045917"/>
              <a:gd name="connsiteY2" fmla="*/ 108118 h 2273301"/>
              <a:gd name="connsiteX3" fmla="*/ 8045917 w 8045917"/>
              <a:gd name="connsiteY3" fmla="*/ 2273301 h 2273301"/>
              <a:gd name="connsiteX4" fmla="*/ 0 w 8045917"/>
              <a:gd name="connsiteY4" fmla="*/ 2273301 h 2273301"/>
              <a:gd name="connsiteX5" fmla="*/ 0 w 8045917"/>
              <a:gd name="connsiteY5" fmla="*/ 0 h 2273301"/>
              <a:gd name="connsiteX0" fmla="*/ 0 w 8045917"/>
              <a:gd name="connsiteY0" fmla="*/ 0 h 2273301"/>
              <a:gd name="connsiteX1" fmla="*/ 7925704 w 8045917"/>
              <a:gd name="connsiteY1" fmla="*/ 0 h 2273301"/>
              <a:gd name="connsiteX2" fmla="*/ 8045917 w 8045917"/>
              <a:gd name="connsiteY2" fmla="*/ 108118 h 2273301"/>
              <a:gd name="connsiteX3" fmla="*/ 8045917 w 8045917"/>
              <a:gd name="connsiteY3" fmla="*/ 2273301 h 2273301"/>
              <a:gd name="connsiteX4" fmla="*/ 0 w 8045917"/>
              <a:gd name="connsiteY4" fmla="*/ 2273301 h 2273301"/>
              <a:gd name="connsiteX5" fmla="*/ 0 w 8045917"/>
              <a:gd name="connsiteY5" fmla="*/ 0 h 2273301"/>
              <a:gd name="connsiteX0" fmla="*/ 0 w 8045917"/>
              <a:gd name="connsiteY0" fmla="*/ 0 h 2273301"/>
              <a:gd name="connsiteX1" fmla="*/ 7925704 w 8045917"/>
              <a:gd name="connsiteY1" fmla="*/ 0 h 2273301"/>
              <a:gd name="connsiteX2" fmla="*/ 8043498 w 8045917"/>
              <a:gd name="connsiteY2" fmla="*/ 108118 h 2273301"/>
              <a:gd name="connsiteX3" fmla="*/ 8045917 w 8045917"/>
              <a:gd name="connsiteY3" fmla="*/ 2273301 h 2273301"/>
              <a:gd name="connsiteX4" fmla="*/ 0 w 8045917"/>
              <a:gd name="connsiteY4" fmla="*/ 2273301 h 2273301"/>
              <a:gd name="connsiteX5" fmla="*/ 0 w 8045917"/>
              <a:gd name="connsiteY5" fmla="*/ 0 h 2273301"/>
              <a:gd name="connsiteX0" fmla="*/ 0 w 8045917"/>
              <a:gd name="connsiteY0" fmla="*/ 0 h 2273301"/>
              <a:gd name="connsiteX1" fmla="*/ 7925704 w 8045917"/>
              <a:gd name="connsiteY1" fmla="*/ 0 h 2273301"/>
              <a:gd name="connsiteX2" fmla="*/ 8043498 w 8045917"/>
              <a:gd name="connsiteY2" fmla="*/ 108118 h 2273301"/>
              <a:gd name="connsiteX3" fmla="*/ 8045917 w 8045917"/>
              <a:gd name="connsiteY3" fmla="*/ 2273301 h 2273301"/>
              <a:gd name="connsiteX4" fmla="*/ 0 w 8045917"/>
              <a:gd name="connsiteY4" fmla="*/ 2273301 h 2273301"/>
              <a:gd name="connsiteX5" fmla="*/ 0 w 8045917"/>
              <a:gd name="connsiteY5" fmla="*/ 0 h 2273301"/>
              <a:gd name="connsiteX0" fmla="*/ 0 w 8045917"/>
              <a:gd name="connsiteY0" fmla="*/ 0 h 2273301"/>
              <a:gd name="connsiteX1" fmla="*/ 7925704 w 8045917"/>
              <a:gd name="connsiteY1" fmla="*/ 0 h 2273301"/>
              <a:gd name="connsiteX2" fmla="*/ 8043498 w 8045917"/>
              <a:gd name="connsiteY2" fmla="*/ 108118 h 2273301"/>
              <a:gd name="connsiteX3" fmla="*/ 8045917 w 8045917"/>
              <a:gd name="connsiteY3" fmla="*/ 2273301 h 2273301"/>
              <a:gd name="connsiteX4" fmla="*/ 0 w 8045917"/>
              <a:gd name="connsiteY4" fmla="*/ 2273301 h 2273301"/>
              <a:gd name="connsiteX5" fmla="*/ 0 w 8045917"/>
              <a:gd name="connsiteY5" fmla="*/ 0 h 227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5917" h="2273301">
                <a:moveTo>
                  <a:pt x="0" y="0"/>
                </a:moveTo>
                <a:lnTo>
                  <a:pt x="7925704" y="0"/>
                </a:lnTo>
                <a:cubicBezTo>
                  <a:pt x="7985416" y="0"/>
                  <a:pt x="8043498" y="48406"/>
                  <a:pt x="8043498" y="108118"/>
                </a:cubicBezTo>
                <a:cubicBezTo>
                  <a:pt x="8044304" y="829846"/>
                  <a:pt x="8045111" y="1551573"/>
                  <a:pt x="8045917" y="2273301"/>
                </a:cubicBezTo>
                <a:lnTo>
                  <a:pt x="0" y="22733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>
              <a:defRPr lang="en-GB" kern="1200" dirty="0">
                <a:solidFill>
                  <a:srgbClr val="C1BB00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   </a:t>
            </a:r>
          </a:p>
        </p:txBody>
      </p:sp>
      <p:sp>
        <p:nvSpPr>
          <p:cNvPr id="11" name="tab"/>
          <p:cNvSpPr/>
          <p:nvPr userDrawn="1"/>
        </p:nvSpPr>
        <p:spPr>
          <a:xfrm>
            <a:off x="0" y="1118395"/>
            <a:ext cx="560917" cy="5739607"/>
          </a:xfrm>
          <a:prstGeom prst="round1Rect">
            <a:avLst>
              <a:gd name="adj" fmla="val 2863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/>
          </a:p>
        </p:txBody>
      </p:sp>
      <p:sp>
        <p:nvSpPr>
          <p:cNvPr id="3" name="strap"/>
          <p:cNvSpPr>
            <a:spLocks noGrp="1"/>
          </p:cNvSpPr>
          <p:nvPr>
            <p:ph type="body" sz="quarter" idx="15" hasCustomPrompt="1"/>
          </p:nvPr>
        </p:nvSpPr>
        <p:spPr>
          <a:xfrm>
            <a:off x="1198033" y="2709072"/>
            <a:ext cx="10092267" cy="6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80000" numCol="1" anchor="b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lang="en-US" sz="2667" b="0" kern="0" spc="-27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Type in the strapline, </a:t>
            </a:r>
            <a:r>
              <a:rPr lang="en-US" dirty="0" err="1"/>
              <a:t>eg</a:t>
            </a:r>
            <a:r>
              <a:rPr lang="en-US" dirty="0"/>
              <a:t>. Building a better world together</a:t>
            </a:r>
          </a:p>
        </p:txBody>
      </p:sp>
      <p:sp>
        <p:nvSpPr>
          <p:cNvPr id="14" name="presenter"/>
          <p:cNvSpPr>
            <a:spLocks noGrp="1"/>
          </p:cNvSpPr>
          <p:nvPr>
            <p:ph type="body" sz="quarter" idx="16" hasCustomPrompt="1"/>
          </p:nvPr>
        </p:nvSpPr>
        <p:spPr>
          <a:xfrm>
            <a:off x="1198034" y="1858740"/>
            <a:ext cx="10071100" cy="420688"/>
          </a:xfrm>
        </p:spPr>
        <p:txBody>
          <a:bodyPr t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3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or date, Arial 25pt</a:t>
            </a:r>
          </a:p>
        </p:txBody>
      </p:sp>
      <p:sp>
        <p:nvSpPr>
          <p:cNvPr id="15" name="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98032" y="1366045"/>
            <a:ext cx="10071101" cy="626872"/>
          </a:xfrm>
        </p:spPr>
        <p:txBody>
          <a:bodyPr tIns="0" bIns="0"/>
          <a:lstStyle>
            <a:lvl1pPr marL="0" indent="0">
              <a:lnSpc>
                <a:spcPts val="5333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333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title, Arial 40pt </a:t>
            </a:r>
          </a:p>
        </p:txBody>
      </p:sp>
      <p:sp>
        <p:nvSpPr>
          <p:cNvPr id="24" name="offset"/>
          <p:cNvSpPr/>
          <p:nvPr userDrawn="1"/>
        </p:nvSpPr>
        <p:spPr>
          <a:xfrm>
            <a:off x="11601453" y="1118395"/>
            <a:ext cx="590548" cy="2310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225426"/>
            <a:ext cx="1854548" cy="803436"/>
          </a:xfrm>
          <a:prstGeom prst="rect">
            <a:avLst/>
          </a:prstGeom>
        </p:spPr>
      </p:pic>
      <p:sp>
        <p:nvSpPr>
          <p:cNvPr id="13" name="www"/>
          <p:cNvSpPr txBox="1">
            <a:spLocks noChangeArrowheads="1"/>
          </p:cNvSpPr>
          <p:nvPr userDrawn="1"/>
        </p:nvSpPr>
        <p:spPr bwMode="auto">
          <a:xfrm>
            <a:off x="5273719" y="310791"/>
            <a:ext cx="6337300" cy="4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803275" indent="-2603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bg2"/>
                </a:solidFill>
                <a:latin typeface="+mn-lt"/>
                <a:cs typeface="+mn-cs"/>
              </a:defRPr>
            </a:lvl3pPr>
            <a:lvl4pPr marL="1084263" indent="-2794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127635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17335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667" kern="0" dirty="0">
                <a:solidFill>
                  <a:schemeClr val="tx1"/>
                </a:solidFill>
              </a:rPr>
              <a:t>www.breeam.com</a:t>
            </a:r>
          </a:p>
        </p:txBody>
      </p:sp>
    </p:spTree>
    <p:extLst>
      <p:ext uri="{BB962C8B-B14F-4D97-AF65-F5344CB8AC3E}">
        <p14:creationId xmlns:p14="http://schemas.microsoft.com/office/powerpoint/2010/main" val="10206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>
            <a:spLocks/>
          </p:cNvSpPr>
          <p:nvPr userDrawn="1"/>
        </p:nvSpPr>
        <p:spPr>
          <a:xfrm flipH="1">
            <a:off x="880530" y="1119189"/>
            <a:ext cx="10706103" cy="2309812"/>
          </a:xfrm>
          <a:prstGeom prst="round1Rect">
            <a:avLst>
              <a:gd name="adj" fmla="val 5188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5376" lvl="0" indent="-315376" algn="ctr" eaLnBrk="1" hangingPunct="1">
              <a:buFont typeface="Arial" charset="0"/>
              <a:buChar char="–"/>
            </a:pPr>
            <a:endParaRPr lang="en-GB" sz="2667">
              <a:solidFill>
                <a:srgbClr val="C1BB00"/>
              </a:solidFill>
            </a:endParaRPr>
          </a:p>
        </p:txBody>
      </p:sp>
      <p:sp>
        <p:nvSpPr>
          <p:cNvPr id="11" name="Round Single Corner Rectangle 10"/>
          <p:cNvSpPr/>
          <p:nvPr userDrawn="1"/>
        </p:nvSpPr>
        <p:spPr>
          <a:xfrm>
            <a:off x="0" y="1119189"/>
            <a:ext cx="560917" cy="5738812"/>
          </a:xfrm>
          <a:prstGeom prst="round1Rect">
            <a:avLst>
              <a:gd name="adj" fmla="val 2863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98034" y="1366839"/>
            <a:ext cx="10071100" cy="626872"/>
          </a:xfrm>
        </p:spPr>
        <p:txBody>
          <a:bodyPr tIns="0" bIns="0"/>
          <a:lstStyle>
            <a:lvl1pPr marL="0" indent="0">
              <a:lnSpc>
                <a:spcPts val="5333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333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title, Arial 40pt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586634" y="1119189"/>
            <a:ext cx="605367" cy="2309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80535" y="3429000"/>
            <a:ext cx="10706100" cy="3429000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312000" tIns="192000" rIns="312000" bIns="192000" numCol="1" anchor="t" anchorCtr="0" compatLnSpc="1">
            <a:prstTxWarp prst="textNoShape">
              <a:avLst/>
            </a:prstTxWarp>
          </a:bodyPr>
          <a:lstStyle/>
          <a:p>
            <a:pPr marL="480472" lvl="0" indent="-171446" eaLnBrk="0" hangingPunct="0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21253" y="4342020"/>
            <a:ext cx="5939368" cy="1812797"/>
          </a:xfrm>
        </p:spPr>
        <p:txBody>
          <a:bodyPr bIns="0" anchor="ctr" anchorCtr="0"/>
          <a:lstStyle>
            <a:lvl1pPr marL="0" indent="0" algn="r">
              <a:spcAft>
                <a:spcPts val="0"/>
              </a:spcAft>
              <a:buFontTx/>
              <a:buNone/>
              <a:defRPr sz="26666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225426"/>
            <a:ext cx="1854548" cy="8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 baseline="0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12"/>
          </p:nvPr>
        </p:nvSpPr>
        <p:spPr>
          <a:xfrm>
            <a:off x="880534" y="1811338"/>
            <a:ext cx="10720917" cy="4711700"/>
          </a:xfrm>
        </p:spPr>
        <p:txBody>
          <a:bodyPr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80535" y="1811337"/>
            <a:ext cx="7073900" cy="4711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8189385" y="1811337"/>
            <a:ext cx="3412067" cy="2265363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8189384" y="4254500"/>
            <a:ext cx="3412067" cy="2268539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5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785138-12A3-824C-B70C-A90B28B1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142" y="1476058"/>
            <a:ext cx="4947729" cy="4351338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159291-450D-CE41-827C-E382C187C5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00868" y="1476058"/>
            <a:ext cx="4947729" cy="4351338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49FB0B3-8814-2146-8057-A0B36262A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09" y="145586"/>
            <a:ext cx="1434981" cy="51972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9D2645D-9454-3544-B745-E60961D4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81" y="166103"/>
            <a:ext cx="9443519" cy="96557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AA70CF-1F8D-B34D-AD8F-C86BF5A251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0709" y="1108682"/>
            <a:ext cx="11621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3E3564-F740-5549-996E-B0439E0EF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95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8"/>
          </p:nvPr>
        </p:nvSpPr>
        <p:spPr>
          <a:xfrm>
            <a:off x="880529" y="1811340"/>
            <a:ext cx="5232000" cy="4711699"/>
          </a:xfrm>
        </p:spPr>
        <p:txBody>
          <a:bodyPr b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9"/>
          </p:nvPr>
        </p:nvSpPr>
        <p:spPr>
          <a:xfrm>
            <a:off x="6369451" y="1811340"/>
            <a:ext cx="5232000" cy="4711699"/>
          </a:xfrm>
        </p:spPr>
        <p:txBody>
          <a:bodyPr b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7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80533" y="1811338"/>
            <a:ext cx="3439585" cy="47117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8189384" y="1811338"/>
            <a:ext cx="3412067" cy="47117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536992" y="1811338"/>
            <a:ext cx="3432259" cy="47117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4" y="1454149"/>
            <a:ext cx="10720917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6371169" y="1811339"/>
            <a:ext cx="5230284" cy="22680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6371171" y="4247452"/>
            <a:ext cx="5230284" cy="22680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8"/>
          </p:nvPr>
        </p:nvSpPr>
        <p:spPr>
          <a:xfrm>
            <a:off x="880532" y="1811339"/>
            <a:ext cx="5245103" cy="22680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9"/>
          </p:nvPr>
        </p:nvSpPr>
        <p:spPr>
          <a:xfrm>
            <a:off x="880535" y="4247452"/>
            <a:ext cx="5245103" cy="2268000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0533" y="1454149"/>
            <a:ext cx="10388600" cy="24765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dirty="0"/>
              <a:t>Sub heading, Arial bold 20pt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80535" y="1811339"/>
            <a:ext cx="3424767" cy="2270125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8189385" y="1811339"/>
            <a:ext cx="3412067" cy="2270125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550835" y="1811339"/>
            <a:ext cx="3403600" cy="2270125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80535" y="4254500"/>
            <a:ext cx="3424767" cy="2268539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8189385" y="4254500"/>
            <a:ext cx="3412067" cy="2268539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4550835" y="4254500"/>
            <a:ext cx="3403600" cy="2268539"/>
          </a:xfrm>
        </p:spPr>
        <p:txBody>
          <a:bodyPr bIns="0"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624484" y="5191013"/>
            <a:ext cx="1962149" cy="1331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535" y="1454149"/>
            <a:ext cx="10409767" cy="333730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545573" y="5071883"/>
            <a:ext cx="6643812" cy="1382575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None/>
              <a:defRPr sz="2667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Quote, Arial bold 20pt size. Lorem ipsum dolor sit amet, </a:t>
            </a:r>
            <a:r>
              <a:rPr lang="en-US" dirty="0" err="1"/>
              <a:t>adipiscing</a:t>
            </a:r>
            <a:r>
              <a:rPr lang="en-US" dirty="0"/>
              <a:t> elit.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628718" y="4959351"/>
            <a:ext cx="1972733" cy="233363"/>
          </a:xfrm>
        </p:spPr>
        <p:txBody>
          <a:bodyPr bIns="36000" anchor="b" anchorCtr="0"/>
          <a:lstStyle>
            <a:lvl1pPr marL="0" indent="0">
              <a:buFontTx/>
              <a:buNone/>
              <a:defRPr sz="1467" b="1"/>
            </a:lvl1pPr>
          </a:lstStyle>
          <a:p>
            <a:pPr lvl="0"/>
            <a:r>
              <a:rPr lang="en-US" dirty="0"/>
              <a:t>Picture label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93584" y="5038725"/>
            <a:ext cx="491067" cy="269875"/>
          </a:xfrm>
          <a:custGeom>
            <a:avLst/>
            <a:gdLst>
              <a:gd name="T0" fmla="*/ 75 w 203"/>
              <a:gd name="T1" fmla="*/ 106 h 188"/>
              <a:gd name="T2" fmla="*/ 75 w 203"/>
              <a:gd name="T3" fmla="*/ 188 h 188"/>
              <a:gd name="T4" fmla="*/ 0 w 203"/>
              <a:gd name="T5" fmla="*/ 188 h 188"/>
              <a:gd name="T6" fmla="*/ 0 w 203"/>
              <a:gd name="T7" fmla="*/ 123 h 188"/>
              <a:gd name="T8" fmla="*/ 13 w 203"/>
              <a:gd name="T9" fmla="*/ 48 h 188"/>
              <a:gd name="T10" fmla="*/ 65 w 203"/>
              <a:gd name="T11" fmla="*/ 0 h 188"/>
              <a:gd name="T12" fmla="*/ 82 w 203"/>
              <a:gd name="T13" fmla="*/ 28 h 188"/>
              <a:gd name="T14" fmla="*/ 50 w 203"/>
              <a:gd name="T15" fmla="*/ 54 h 188"/>
              <a:gd name="T16" fmla="*/ 39 w 203"/>
              <a:gd name="T17" fmla="*/ 106 h 188"/>
              <a:gd name="T18" fmla="*/ 75 w 203"/>
              <a:gd name="T19" fmla="*/ 106 h 188"/>
              <a:gd name="T20" fmla="*/ 197 w 203"/>
              <a:gd name="T21" fmla="*/ 106 h 188"/>
              <a:gd name="T22" fmla="*/ 197 w 203"/>
              <a:gd name="T23" fmla="*/ 188 h 188"/>
              <a:gd name="T24" fmla="*/ 121 w 203"/>
              <a:gd name="T25" fmla="*/ 188 h 188"/>
              <a:gd name="T26" fmla="*/ 121 w 203"/>
              <a:gd name="T27" fmla="*/ 123 h 188"/>
              <a:gd name="T28" fmla="*/ 134 w 203"/>
              <a:gd name="T29" fmla="*/ 48 h 188"/>
              <a:gd name="T30" fmla="*/ 186 w 203"/>
              <a:gd name="T31" fmla="*/ 0 h 188"/>
              <a:gd name="T32" fmla="*/ 203 w 203"/>
              <a:gd name="T33" fmla="*/ 28 h 188"/>
              <a:gd name="T34" fmla="*/ 171 w 203"/>
              <a:gd name="T35" fmla="*/ 54 h 188"/>
              <a:gd name="T36" fmla="*/ 160 w 203"/>
              <a:gd name="T37" fmla="*/ 106 h 188"/>
              <a:gd name="T38" fmla="*/ 197 w 203"/>
              <a:gd name="T39" fmla="*/ 10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3" h="188">
                <a:moveTo>
                  <a:pt x="75" y="106"/>
                </a:moveTo>
                <a:cubicBezTo>
                  <a:pt x="75" y="188"/>
                  <a:pt x="75" y="188"/>
                  <a:pt x="7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89"/>
                  <a:pt x="4" y="63"/>
                  <a:pt x="13" y="48"/>
                </a:cubicBezTo>
                <a:cubicBezTo>
                  <a:pt x="24" y="27"/>
                  <a:pt x="41" y="11"/>
                  <a:pt x="65" y="0"/>
                </a:cubicBezTo>
                <a:cubicBezTo>
                  <a:pt x="82" y="28"/>
                  <a:pt x="82" y="28"/>
                  <a:pt x="82" y="28"/>
                </a:cubicBezTo>
                <a:cubicBezTo>
                  <a:pt x="67" y="34"/>
                  <a:pt x="57" y="43"/>
                  <a:pt x="50" y="54"/>
                </a:cubicBezTo>
                <a:cubicBezTo>
                  <a:pt x="43" y="66"/>
                  <a:pt x="40" y="84"/>
                  <a:pt x="39" y="106"/>
                </a:cubicBezTo>
                <a:lnTo>
                  <a:pt x="75" y="106"/>
                </a:lnTo>
                <a:close/>
                <a:moveTo>
                  <a:pt x="197" y="106"/>
                </a:moveTo>
                <a:cubicBezTo>
                  <a:pt x="197" y="188"/>
                  <a:pt x="197" y="188"/>
                  <a:pt x="197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23"/>
                  <a:pt x="121" y="123"/>
                  <a:pt x="121" y="123"/>
                </a:cubicBezTo>
                <a:cubicBezTo>
                  <a:pt x="121" y="89"/>
                  <a:pt x="125" y="63"/>
                  <a:pt x="134" y="48"/>
                </a:cubicBezTo>
                <a:cubicBezTo>
                  <a:pt x="145" y="27"/>
                  <a:pt x="162" y="11"/>
                  <a:pt x="186" y="0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188" y="34"/>
                  <a:pt x="178" y="43"/>
                  <a:pt x="171" y="54"/>
                </a:cubicBezTo>
                <a:cubicBezTo>
                  <a:pt x="164" y="66"/>
                  <a:pt x="161" y="84"/>
                  <a:pt x="160" y="106"/>
                </a:cubicBezTo>
                <a:lnTo>
                  <a:pt x="19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/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52525"/>
            <a:ext cx="12192000" cy="57054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0263577" y="453301"/>
            <a:ext cx="1323056" cy="4023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71169" y="1152052"/>
            <a:ext cx="5820833" cy="2405604"/>
          </a:xfrm>
          <a:solidFill>
            <a:schemeClr val="bg2">
              <a:alpha val="85000"/>
            </a:schemeClr>
          </a:solidFill>
        </p:spPr>
        <p:txBody>
          <a:bodyPr wrap="square" lIns="180000" tIns="216000" rIns="612000" bIns="216000">
            <a:spAutoFit/>
          </a:bodyPr>
          <a:lstStyle>
            <a:lvl1pPr marL="0" indent="0">
              <a:buFontTx/>
              <a:buNone/>
              <a:defRPr lang="en-US" sz="2133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Photo description text here. Arial 16pt. Lorem ipsum dolor sit amet, </a:t>
            </a:r>
            <a:r>
              <a:rPr lang="en-US" dirty="0" err="1"/>
              <a:t>adipiscing</a:t>
            </a:r>
            <a:r>
              <a:rPr lang="en-US" dirty="0"/>
              <a:t> elit. Maecenas porttitor congue massa. Fusce posuere, magna sed pulvinar ultricies, purus lectus malesuada libero, sit amet commodo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138804"/>
            <a:ext cx="121920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55701"/>
            <a:ext cx="12192000" cy="57023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Full size image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8467" y="1138804"/>
            <a:ext cx="12200467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7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8259" y="2020569"/>
            <a:ext cx="8042063" cy="1644651"/>
          </a:xfrm>
        </p:spPr>
        <p:txBody>
          <a:bodyPr bIns="0"/>
          <a:lstStyle>
            <a:lvl1pPr marL="0" indent="0">
              <a:lnSpc>
                <a:spcPts val="4667"/>
              </a:lnSpc>
              <a:buFontTx/>
              <a:buNone/>
              <a:defRPr sz="37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style one, Arial 28pt size. Lorem ipsum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Habitant morbi tristique senectus et netus et malesuada fames ac turpis egestas.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Mauris et orci.</a:t>
            </a:r>
          </a:p>
          <a:p>
            <a:pPr lvl="0"/>
            <a:endParaRPr lang="en-US" dirty="0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893409" y="1828249"/>
            <a:ext cx="954616" cy="525463"/>
          </a:xfrm>
          <a:custGeom>
            <a:avLst/>
            <a:gdLst>
              <a:gd name="T0" fmla="*/ 75 w 203"/>
              <a:gd name="T1" fmla="*/ 106 h 188"/>
              <a:gd name="T2" fmla="*/ 75 w 203"/>
              <a:gd name="T3" fmla="*/ 188 h 188"/>
              <a:gd name="T4" fmla="*/ 0 w 203"/>
              <a:gd name="T5" fmla="*/ 188 h 188"/>
              <a:gd name="T6" fmla="*/ 0 w 203"/>
              <a:gd name="T7" fmla="*/ 123 h 188"/>
              <a:gd name="T8" fmla="*/ 13 w 203"/>
              <a:gd name="T9" fmla="*/ 48 h 188"/>
              <a:gd name="T10" fmla="*/ 65 w 203"/>
              <a:gd name="T11" fmla="*/ 0 h 188"/>
              <a:gd name="T12" fmla="*/ 82 w 203"/>
              <a:gd name="T13" fmla="*/ 28 h 188"/>
              <a:gd name="T14" fmla="*/ 50 w 203"/>
              <a:gd name="T15" fmla="*/ 54 h 188"/>
              <a:gd name="T16" fmla="*/ 39 w 203"/>
              <a:gd name="T17" fmla="*/ 106 h 188"/>
              <a:gd name="T18" fmla="*/ 75 w 203"/>
              <a:gd name="T19" fmla="*/ 106 h 188"/>
              <a:gd name="T20" fmla="*/ 197 w 203"/>
              <a:gd name="T21" fmla="*/ 106 h 188"/>
              <a:gd name="T22" fmla="*/ 197 w 203"/>
              <a:gd name="T23" fmla="*/ 188 h 188"/>
              <a:gd name="T24" fmla="*/ 121 w 203"/>
              <a:gd name="T25" fmla="*/ 188 h 188"/>
              <a:gd name="T26" fmla="*/ 121 w 203"/>
              <a:gd name="T27" fmla="*/ 123 h 188"/>
              <a:gd name="T28" fmla="*/ 134 w 203"/>
              <a:gd name="T29" fmla="*/ 48 h 188"/>
              <a:gd name="T30" fmla="*/ 186 w 203"/>
              <a:gd name="T31" fmla="*/ 0 h 188"/>
              <a:gd name="T32" fmla="*/ 203 w 203"/>
              <a:gd name="T33" fmla="*/ 28 h 188"/>
              <a:gd name="T34" fmla="*/ 171 w 203"/>
              <a:gd name="T35" fmla="*/ 54 h 188"/>
              <a:gd name="T36" fmla="*/ 160 w 203"/>
              <a:gd name="T37" fmla="*/ 106 h 188"/>
              <a:gd name="T38" fmla="*/ 197 w 203"/>
              <a:gd name="T39" fmla="*/ 10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3" h="188">
                <a:moveTo>
                  <a:pt x="75" y="106"/>
                </a:moveTo>
                <a:cubicBezTo>
                  <a:pt x="75" y="188"/>
                  <a:pt x="75" y="188"/>
                  <a:pt x="7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89"/>
                  <a:pt x="4" y="63"/>
                  <a:pt x="13" y="48"/>
                </a:cubicBezTo>
                <a:cubicBezTo>
                  <a:pt x="24" y="27"/>
                  <a:pt x="41" y="11"/>
                  <a:pt x="65" y="0"/>
                </a:cubicBezTo>
                <a:cubicBezTo>
                  <a:pt x="82" y="28"/>
                  <a:pt x="82" y="28"/>
                  <a:pt x="82" y="28"/>
                </a:cubicBezTo>
                <a:cubicBezTo>
                  <a:pt x="67" y="34"/>
                  <a:pt x="57" y="43"/>
                  <a:pt x="50" y="54"/>
                </a:cubicBezTo>
                <a:cubicBezTo>
                  <a:pt x="43" y="66"/>
                  <a:pt x="40" y="84"/>
                  <a:pt x="39" y="106"/>
                </a:cubicBezTo>
                <a:lnTo>
                  <a:pt x="75" y="106"/>
                </a:lnTo>
                <a:close/>
                <a:moveTo>
                  <a:pt x="197" y="106"/>
                </a:moveTo>
                <a:cubicBezTo>
                  <a:pt x="197" y="188"/>
                  <a:pt x="197" y="188"/>
                  <a:pt x="197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23"/>
                  <a:pt x="121" y="123"/>
                  <a:pt x="121" y="123"/>
                </a:cubicBezTo>
                <a:cubicBezTo>
                  <a:pt x="121" y="89"/>
                  <a:pt x="125" y="63"/>
                  <a:pt x="134" y="48"/>
                </a:cubicBezTo>
                <a:cubicBezTo>
                  <a:pt x="145" y="27"/>
                  <a:pt x="162" y="11"/>
                  <a:pt x="186" y="0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188" y="34"/>
                  <a:pt x="178" y="43"/>
                  <a:pt x="171" y="54"/>
                </a:cubicBezTo>
                <a:cubicBezTo>
                  <a:pt x="164" y="66"/>
                  <a:pt x="161" y="84"/>
                  <a:pt x="160" y="106"/>
                </a:cubicBezTo>
                <a:lnTo>
                  <a:pt x="19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7020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287" y="1497541"/>
            <a:ext cx="6302792" cy="27315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29184" y="4737445"/>
            <a:ext cx="115092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building a better world </a:t>
            </a:r>
            <a:r>
              <a:rPr lang="en-GB" sz="4267" dirty="0">
                <a:solidFill>
                  <a:schemeClr val="bg1"/>
                </a:solidFill>
              </a:rPr>
              <a:t>together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79669" y="4739540"/>
            <a:ext cx="34182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26146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>
            <a:spLocks/>
          </p:cNvSpPr>
          <p:nvPr userDrawn="1"/>
        </p:nvSpPr>
        <p:spPr>
          <a:xfrm flipH="1">
            <a:off x="880530" y="1119189"/>
            <a:ext cx="10706103" cy="2309811"/>
          </a:xfrm>
          <a:prstGeom prst="round1Rect">
            <a:avLst>
              <a:gd name="adj" fmla="val 5188"/>
            </a:avLst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5376" lvl="0" indent="-315376" algn="ctr" eaLnBrk="1" hangingPunct="1">
              <a:buFont typeface="Arial" charset="0"/>
              <a:buChar char="–"/>
            </a:pPr>
            <a:endParaRPr lang="en-GB" sz="2667">
              <a:solidFill>
                <a:srgbClr val="C1BB00"/>
              </a:solidFill>
            </a:endParaRPr>
          </a:p>
        </p:txBody>
      </p:sp>
      <p:sp>
        <p:nvSpPr>
          <p:cNvPr id="11" name="Round Single Corner Rectangle 10"/>
          <p:cNvSpPr/>
          <p:nvPr userDrawn="1"/>
        </p:nvSpPr>
        <p:spPr>
          <a:xfrm>
            <a:off x="0" y="1119189"/>
            <a:ext cx="560917" cy="5738811"/>
          </a:xfrm>
          <a:prstGeom prst="round1Rect">
            <a:avLst>
              <a:gd name="adj" fmla="val 2863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/>
          </a:p>
        </p:txBody>
      </p:sp>
      <p:sp>
        <p:nvSpPr>
          <p:cNvPr id="2" name="Rectangle 1"/>
          <p:cNvSpPr/>
          <p:nvPr userDrawn="1"/>
        </p:nvSpPr>
        <p:spPr>
          <a:xfrm>
            <a:off x="880534" y="3429000"/>
            <a:ext cx="10706100" cy="3429000"/>
          </a:xfrm>
          <a:prstGeom prst="rect">
            <a:avLst/>
          </a:prstGeom>
          <a:solidFill>
            <a:schemeClr val="bg2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312000" tIns="192000" rIns="312000" bIns="192000" numCol="1" anchor="t" anchorCtr="0" compatLnSpc="1">
            <a:prstTxWarp prst="textNoShape">
              <a:avLst/>
            </a:prstTxWarp>
          </a:bodyPr>
          <a:lstStyle/>
          <a:p>
            <a:pPr marL="480472" lvl="0" indent="-171446" eaLnBrk="0" hangingPunct="0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GB" sz="240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586634" y="1119193"/>
            <a:ext cx="605367" cy="2309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98033" y="3398587"/>
            <a:ext cx="3267456" cy="1793928"/>
          </a:xfrm>
          <a:prstGeom prst="rect">
            <a:avLst/>
          </a:prstGeom>
          <a:noFill/>
        </p:spPr>
        <p:txBody>
          <a:bodyPr wrap="square" lIns="0" tIns="192000" rIns="0" bIns="0" rtlCol="0">
            <a:spAutoFit/>
          </a:bodyPr>
          <a:lstStyle/>
          <a:p>
            <a:r>
              <a:rPr lang="nl-NL" sz="1733" dirty="0">
                <a:solidFill>
                  <a:schemeClr val="bg1"/>
                </a:solidFill>
              </a:rPr>
              <a:t>BREEAM</a:t>
            </a:r>
          </a:p>
          <a:p>
            <a:r>
              <a:rPr lang="nl-NL" sz="1733" dirty="0">
                <a:solidFill>
                  <a:schemeClr val="bg1"/>
                </a:solidFill>
              </a:rPr>
              <a:t>Watford, UK</a:t>
            </a:r>
          </a:p>
          <a:p>
            <a:r>
              <a:rPr lang="nl-NL" sz="1733" dirty="0">
                <a:solidFill>
                  <a:schemeClr val="bg1"/>
                </a:solidFill>
              </a:rPr>
              <a:t>WD25 9XX</a:t>
            </a:r>
          </a:p>
          <a:p>
            <a:r>
              <a:rPr lang="nl-NL" sz="1733" dirty="0">
                <a:solidFill>
                  <a:schemeClr val="bg1"/>
                </a:solidFill>
              </a:rPr>
              <a:t>+44 (0)333 321 88 11</a:t>
            </a:r>
          </a:p>
          <a:p>
            <a:r>
              <a:rPr lang="nl-NL" sz="1733" dirty="0">
                <a:solidFill>
                  <a:schemeClr val="bg1"/>
                </a:solidFill>
              </a:rPr>
              <a:t>breeam@bre.co.uk</a:t>
            </a:r>
          </a:p>
          <a:p>
            <a:r>
              <a:rPr lang="nl-NL" sz="1733" dirty="0">
                <a:solidFill>
                  <a:schemeClr val="bg1"/>
                </a:solidFill>
              </a:rPr>
              <a:t>www.breeam.com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98033" y="1237808"/>
            <a:ext cx="7518400" cy="681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5333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225426"/>
            <a:ext cx="1854548" cy="803436"/>
          </a:xfrm>
          <a:prstGeom prst="rect">
            <a:avLst/>
          </a:prstGeom>
        </p:spPr>
      </p:pic>
      <p:sp>
        <p:nvSpPr>
          <p:cNvPr id="15" name="www"/>
          <p:cNvSpPr txBox="1">
            <a:spLocks noChangeArrowheads="1"/>
          </p:cNvSpPr>
          <p:nvPr userDrawn="1"/>
        </p:nvSpPr>
        <p:spPr bwMode="auto">
          <a:xfrm>
            <a:off x="5273719" y="310791"/>
            <a:ext cx="6337300" cy="4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2pPr>
            <a:lvl3pPr marL="803275" indent="-26035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bg2"/>
                </a:solidFill>
                <a:latin typeface="+mn-lt"/>
                <a:cs typeface="+mn-cs"/>
              </a:defRPr>
            </a:lvl3pPr>
            <a:lvl4pPr marL="1084263" indent="-2794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800">
                <a:solidFill>
                  <a:schemeClr val="bg2"/>
                </a:solidFill>
                <a:latin typeface="+mn-lt"/>
                <a:cs typeface="+mn-cs"/>
              </a:defRPr>
            </a:lvl4pPr>
            <a:lvl5pPr marL="1276350" indent="-1905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bg2"/>
                </a:solidFill>
                <a:latin typeface="+mn-lt"/>
                <a:cs typeface="+mn-cs"/>
              </a:defRPr>
            </a:lvl5pPr>
            <a:lvl6pPr marL="17335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667" kern="0" dirty="0">
                <a:solidFill>
                  <a:schemeClr val="tx1"/>
                </a:solidFill>
              </a:rPr>
              <a:t>www.breeam.com</a:t>
            </a:r>
          </a:p>
        </p:txBody>
      </p:sp>
    </p:spTree>
    <p:extLst>
      <p:ext uri="{BB962C8B-B14F-4D97-AF65-F5344CB8AC3E}">
        <p14:creationId xmlns:p14="http://schemas.microsoft.com/office/powerpoint/2010/main" val="20835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CC73-1BF4-604A-95BB-8F3BC361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83A1-5E39-8E45-8804-DDB11D740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222AC9-8645-B346-9CA3-05D2E85C7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8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EA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69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39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53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51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82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30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602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87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9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552A-63A6-1C41-BCA4-1E2C2AA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1931-0677-CC42-847E-584C4D42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0834E-E48E-944C-B872-E6F9F9961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35E93-5EF1-FD4C-A967-492D70347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F9E41-D6A9-8D42-9FAA-954178653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2271BC-BE70-B649-978E-6B9794C74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73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13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052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32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170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24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903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1" indent="0">
              <a:buNone/>
              <a:defRPr sz="1599" b="1"/>
            </a:lvl4pPr>
            <a:lvl5pPr marL="1828789" indent="0">
              <a:buNone/>
              <a:defRPr sz="1599" b="1"/>
            </a:lvl5pPr>
            <a:lvl6pPr marL="2285986" indent="0">
              <a:buNone/>
              <a:defRPr sz="1599" b="1"/>
            </a:lvl6pPr>
            <a:lvl7pPr marL="2743184" indent="0">
              <a:buNone/>
              <a:defRPr sz="1599" b="1"/>
            </a:lvl7pPr>
            <a:lvl8pPr marL="3200380" indent="0">
              <a:buNone/>
              <a:defRPr sz="1599" b="1"/>
            </a:lvl8pPr>
            <a:lvl9pPr marL="3657578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1" indent="0">
              <a:buNone/>
              <a:defRPr sz="1599" b="1"/>
            </a:lvl4pPr>
            <a:lvl5pPr marL="1828789" indent="0">
              <a:buNone/>
              <a:defRPr sz="1599" b="1"/>
            </a:lvl5pPr>
            <a:lvl6pPr marL="2285986" indent="0">
              <a:buNone/>
              <a:defRPr sz="1599" b="1"/>
            </a:lvl6pPr>
            <a:lvl7pPr marL="2743184" indent="0">
              <a:buNone/>
              <a:defRPr sz="1599" b="1"/>
            </a:lvl7pPr>
            <a:lvl8pPr marL="3200380" indent="0">
              <a:buNone/>
              <a:defRPr sz="1599" b="1"/>
            </a:lvl8pPr>
            <a:lvl9pPr marL="3657578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226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47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58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6" indent="0">
              <a:buNone/>
              <a:defRPr sz="900"/>
            </a:lvl6pPr>
            <a:lvl7pPr marL="2743184" indent="0">
              <a:buNone/>
              <a:defRPr sz="900"/>
            </a:lvl7pPr>
            <a:lvl8pPr marL="3200380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74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65C4-3A68-1141-AC3A-291701CF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22" y="365125"/>
            <a:ext cx="857327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9106A-1066-B94A-9EC4-CE76A894C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7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1"/>
            </a:lvl2pPr>
            <a:lvl3pPr marL="914395" indent="0">
              <a:buNone/>
              <a:defRPr sz="2400"/>
            </a:lvl3pPr>
            <a:lvl4pPr marL="1371591" indent="0">
              <a:buNone/>
              <a:defRPr sz="2000"/>
            </a:lvl4pPr>
            <a:lvl5pPr marL="1828789" indent="0">
              <a:buNone/>
              <a:defRPr sz="2000"/>
            </a:lvl5pPr>
            <a:lvl6pPr marL="2285986" indent="0">
              <a:buNone/>
              <a:defRPr sz="2000"/>
            </a:lvl6pPr>
            <a:lvl7pPr marL="2743184" indent="0">
              <a:buNone/>
              <a:defRPr sz="2000"/>
            </a:lvl7pPr>
            <a:lvl8pPr marL="3200380" indent="0">
              <a:buNone/>
              <a:defRPr sz="2000"/>
            </a:lvl8pPr>
            <a:lvl9pPr marL="365757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6" indent="0">
              <a:buNone/>
              <a:defRPr sz="900"/>
            </a:lvl6pPr>
            <a:lvl7pPr marL="2743184" indent="0">
              <a:buNone/>
              <a:defRPr sz="900"/>
            </a:lvl7pPr>
            <a:lvl8pPr marL="3200380" indent="0">
              <a:buNone/>
              <a:defRPr sz="900"/>
            </a:lvl8pPr>
            <a:lvl9pPr marL="36575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9706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18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33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5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8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4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6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1" cy="1362075"/>
          </a:xfrm>
        </p:spPr>
        <p:txBody>
          <a:bodyPr anchor="t"/>
          <a:lstStyle>
            <a:lvl1pPr algn="l">
              <a:defRPr sz="4426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1" cy="1500187"/>
          </a:xfrm>
        </p:spPr>
        <p:txBody>
          <a:bodyPr anchor="b"/>
          <a:lstStyle>
            <a:lvl1pPr marL="0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1pPr>
            <a:lvl2pPr marL="50840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1016806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52520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203361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5420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305041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55882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406722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31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68" y="1301751"/>
            <a:ext cx="5236633" cy="368141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2500" y="1301751"/>
            <a:ext cx="5236633" cy="368141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85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8402" indent="0">
              <a:buNone/>
              <a:defRPr sz="2213" b="1"/>
            </a:lvl2pPr>
            <a:lvl3pPr marL="1016806" indent="0">
              <a:buNone/>
              <a:defRPr sz="1967" b="1"/>
            </a:lvl3pPr>
            <a:lvl4pPr marL="1525208" indent="0">
              <a:buNone/>
              <a:defRPr sz="1721" b="1"/>
            </a:lvl4pPr>
            <a:lvl5pPr marL="2033612" indent="0">
              <a:buNone/>
              <a:defRPr sz="1721" b="1"/>
            </a:lvl5pPr>
            <a:lvl6pPr marL="2542014" indent="0">
              <a:buNone/>
              <a:defRPr sz="1721" b="1"/>
            </a:lvl6pPr>
            <a:lvl7pPr marL="3050417" indent="0">
              <a:buNone/>
              <a:defRPr sz="1721" b="1"/>
            </a:lvl7pPr>
            <a:lvl8pPr marL="3558820" indent="0">
              <a:buNone/>
              <a:defRPr sz="1721" b="1"/>
            </a:lvl8pPr>
            <a:lvl9pPr marL="4067223" indent="0">
              <a:buNone/>
              <a:defRPr sz="172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8402" indent="0">
              <a:buNone/>
              <a:defRPr sz="2213" b="1"/>
            </a:lvl2pPr>
            <a:lvl3pPr marL="1016806" indent="0">
              <a:buNone/>
              <a:defRPr sz="1967" b="1"/>
            </a:lvl3pPr>
            <a:lvl4pPr marL="1525208" indent="0">
              <a:buNone/>
              <a:defRPr sz="1721" b="1"/>
            </a:lvl4pPr>
            <a:lvl5pPr marL="2033612" indent="0">
              <a:buNone/>
              <a:defRPr sz="1721" b="1"/>
            </a:lvl5pPr>
            <a:lvl6pPr marL="2542014" indent="0">
              <a:buNone/>
              <a:defRPr sz="1721" b="1"/>
            </a:lvl6pPr>
            <a:lvl7pPr marL="3050417" indent="0">
              <a:buNone/>
              <a:defRPr sz="1721" b="1"/>
            </a:lvl7pPr>
            <a:lvl8pPr marL="3558820" indent="0">
              <a:buNone/>
              <a:defRPr sz="1721" b="1"/>
            </a:lvl8pPr>
            <a:lvl9pPr marL="4067223" indent="0">
              <a:buNone/>
              <a:defRPr sz="172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0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24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83C38-A5E1-8940-870D-713C6C52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21139" y="6456831"/>
            <a:ext cx="6349721" cy="36512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US"/>
              <a:t>©2020 Leicestershire Business Voice  |  www.lbv.co.uk |  @/LBVtweets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2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565"/>
            </a:lvl1pPr>
            <a:lvl2pPr>
              <a:defRPr sz="3074"/>
            </a:lvl2pPr>
            <a:lvl3pPr>
              <a:defRPr sz="2705"/>
            </a:lvl3pPr>
            <a:lvl4pPr>
              <a:defRPr sz="2213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98"/>
            </a:lvl1pPr>
            <a:lvl2pPr marL="508402" indent="0">
              <a:buNone/>
              <a:defRPr sz="1352"/>
            </a:lvl2pPr>
            <a:lvl3pPr marL="1016806" indent="0">
              <a:buNone/>
              <a:defRPr sz="1106"/>
            </a:lvl3pPr>
            <a:lvl4pPr marL="1525208" indent="0">
              <a:buNone/>
              <a:defRPr sz="984"/>
            </a:lvl4pPr>
            <a:lvl5pPr marL="2033612" indent="0">
              <a:buNone/>
              <a:defRPr sz="984"/>
            </a:lvl5pPr>
            <a:lvl6pPr marL="2542014" indent="0">
              <a:buNone/>
              <a:defRPr sz="984"/>
            </a:lvl6pPr>
            <a:lvl7pPr marL="3050417" indent="0">
              <a:buNone/>
              <a:defRPr sz="984"/>
            </a:lvl7pPr>
            <a:lvl8pPr marL="3558820" indent="0">
              <a:buNone/>
              <a:defRPr sz="984"/>
            </a:lvl8pPr>
            <a:lvl9pPr marL="4067223" indent="0">
              <a:buNone/>
              <a:defRPr sz="9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3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565"/>
            </a:lvl1pPr>
            <a:lvl2pPr marL="508402" indent="0">
              <a:buNone/>
              <a:defRPr sz="3074"/>
            </a:lvl2pPr>
            <a:lvl3pPr marL="1016806" indent="0">
              <a:buNone/>
              <a:defRPr sz="2705"/>
            </a:lvl3pPr>
            <a:lvl4pPr marL="1525208" indent="0">
              <a:buNone/>
              <a:defRPr sz="2213"/>
            </a:lvl4pPr>
            <a:lvl5pPr marL="2033612" indent="0">
              <a:buNone/>
              <a:defRPr sz="2213"/>
            </a:lvl5pPr>
            <a:lvl6pPr marL="2542014" indent="0">
              <a:buNone/>
              <a:defRPr sz="2213"/>
            </a:lvl6pPr>
            <a:lvl7pPr marL="3050417" indent="0">
              <a:buNone/>
              <a:defRPr sz="2213"/>
            </a:lvl7pPr>
            <a:lvl8pPr marL="3558820" indent="0">
              <a:buNone/>
              <a:defRPr sz="2213"/>
            </a:lvl8pPr>
            <a:lvl9pPr marL="4067223" indent="0">
              <a:buNone/>
              <a:defRPr sz="2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98"/>
            </a:lvl1pPr>
            <a:lvl2pPr marL="508402" indent="0">
              <a:buNone/>
              <a:defRPr sz="1352"/>
            </a:lvl2pPr>
            <a:lvl3pPr marL="1016806" indent="0">
              <a:buNone/>
              <a:defRPr sz="1106"/>
            </a:lvl3pPr>
            <a:lvl4pPr marL="1525208" indent="0">
              <a:buNone/>
              <a:defRPr sz="984"/>
            </a:lvl4pPr>
            <a:lvl5pPr marL="2033612" indent="0">
              <a:buNone/>
              <a:defRPr sz="984"/>
            </a:lvl5pPr>
            <a:lvl6pPr marL="2542014" indent="0">
              <a:buNone/>
              <a:defRPr sz="984"/>
            </a:lvl6pPr>
            <a:lvl7pPr marL="3050417" indent="0">
              <a:buNone/>
              <a:defRPr sz="984"/>
            </a:lvl7pPr>
            <a:lvl8pPr marL="3558820" indent="0">
              <a:buNone/>
              <a:defRPr sz="984"/>
            </a:lvl8pPr>
            <a:lvl9pPr marL="4067223" indent="0">
              <a:buNone/>
              <a:defRPr sz="9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6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26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3838"/>
            <a:ext cx="2669117" cy="4759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8" y="223838"/>
            <a:ext cx="7804150" cy="4759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0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1" y="1122364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61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4"/>
              <a:buNone/>
              <a:defRPr sz="2399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360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68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61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2942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64"/>
              <a:buNone/>
              <a:defRPr sz="2399">
                <a:solidFill>
                  <a:srgbClr val="888888"/>
                </a:solidFill>
              </a:defRPr>
            </a:lvl1pPr>
            <a:lvl2pPr marL="1177016" lvl="1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54"/>
              <a:buNone/>
              <a:defRPr sz="2000">
                <a:solidFill>
                  <a:srgbClr val="888888"/>
                </a:solidFill>
              </a:defRPr>
            </a:lvl2pPr>
            <a:lvl3pPr marL="1765524" lvl="2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398"/>
              <a:buNone/>
              <a:defRPr sz="1800">
                <a:solidFill>
                  <a:srgbClr val="888888"/>
                </a:solidFill>
              </a:defRPr>
            </a:lvl3pPr>
            <a:lvl4pPr marL="2354031" lvl="3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4pPr>
            <a:lvl5pPr marL="2942539" lvl="4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5pPr>
            <a:lvl6pPr marL="3531047" lvl="5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6pPr>
            <a:lvl7pPr marL="4119555" lvl="6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7pPr>
            <a:lvl8pPr marL="4708063" lvl="7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8pPr>
            <a:lvl9pPr marL="5296571" lvl="8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243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71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16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88508" lvl="0" indent="-2942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4"/>
              <a:buNone/>
              <a:defRPr sz="2399" b="1"/>
            </a:lvl1pPr>
            <a:lvl2pPr marL="1177016" lvl="1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None/>
              <a:defRPr sz="2000" b="1"/>
            </a:lvl2pPr>
            <a:lvl3pPr marL="1765524" lvl="2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800" b="1"/>
            </a:lvl3pPr>
            <a:lvl4pPr marL="2354031" lvl="3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4pPr>
            <a:lvl5pPr marL="2942539" lvl="4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5pPr>
            <a:lvl6pPr marL="3531047" lvl="5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6pPr>
            <a:lvl7pPr marL="4119555" lvl="6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7pPr>
            <a:lvl8pPr marL="4708063" lvl="7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8pPr>
            <a:lvl9pPr marL="5296571" lvl="8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88508" lvl="0" indent="-29425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4"/>
              <a:buNone/>
              <a:defRPr sz="2399" b="1"/>
            </a:lvl1pPr>
            <a:lvl2pPr marL="1177016" lvl="1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54"/>
              <a:buNone/>
              <a:defRPr sz="2000" b="1"/>
            </a:lvl2pPr>
            <a:lvl3pPr marL="1765524" lvl="2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800" b="1"/>
            </a:lvl3pPr>
            <a:lvl4pPr marL="2354031" lvl="3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4pPr>
            <a:lvl5pPr marL="2942539" lvl="4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5pPr>
            <a:lvl6pPr marL="3531047" lvl="5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6pPr>
            <a:lvl7pPr marL="4119555" lvl="6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7pPr>
            <a:lvl8pPr marL="4708063" lvl="7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8pPr>
            <a:lvl9pPr marL="5296571" lvl="8" indent="-294254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243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88508" lvl="0" indent="-44138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77016" lvl="1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65524" lvl="2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54031" lvl="3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42539" lvl="4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31047" lvl="5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19555" lvl="6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08063" lvl="7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296571" lvl="8" indent="-441381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70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9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892F6-7A85-864A-B356-8178AD2272B9}"/>
              </a:ext>
            </a:extLst>
          </p:cNvPr>
          <p:cNvSpPr/>
          <p:nvPr userDrawn="1"/>
        </p:nvSpPr>
        <p:spPr>
          <a:xfrm>
            <a:off x="-105196" y="6356350"/>
            <a:ext cx="12413182" cy="586616"/>
          </a:xfrm>
          <a:prstGeom prst="rect">
            <a:avLst/>
          </a:prstGeom>
          <a:solidFill>
            <a:srgbClr val="6EC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031AD-AB11-7A41-88EC-97F182C3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520" y="1825625"/>
            <a:ext cx="85732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A1A1CA-42E8-9E4E-A6CB-9E32BEBFC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454" y="6467095"/>
            <a:ext cx="545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Leicestershire Business Voice  |  </a:t>
            </a:r>
            <a:r>
              <a:rPr lang="en-US" dirty="0" err="1"/>
              <a:t>www.lbv.co.uk</a:t>
            </a:r>
            <a:r>
              <a:rPr lang="en-US" dirty="0"/>
              <a:t> |  @/</a:t>
            </a:r>
            <a:r>
              <a:rPr lang="en-US" dirty="0" err="1"/>
              <a:t>LBVtweets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09E3DF8-0D2D-E54F-AC77-AF7F77B9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50" r:id="rId4"/>
    <p:sldLayoutId id="2147483652" r:id="rId5"/>
    <p:sldLayoutId id="2147483651" r:id="rId6"/>
    <p:sldLayoutId id="2147483653" r:id="rId7"/>
    <p:sldLayoutId id="2147483654" r:id="rId8"/>
    <p:sldLayoutId id="2147483655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rgbClr val="6DC3DB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8D001-E631-4B4D-9FA9-A15A5837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8C2BE-EC64-8149-BF3C-1676D273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3D9E-2BCD-7D4F-8205-C53ED71EA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B749-242C-D043-889B-A0A6FD8879DC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D944-3A30-C04E-BF61-70435CEC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7FCB-2DA0-104A-A9B9-3FFD77773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5B7B-6B6E-1E4D-A00E-CA230352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79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225426"/>
            <a:ext cx="1854548" cy="80343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1533" y="315113"/>
            <a:ext cx="7920000" cy="4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title, Arial 26pt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0535" y="1701800"/>
            <a:ext cx="10409767" cy="48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80533" y="1138804"/>
            <a:ext cx="11311467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0533" y="-267191"/>
            <a:ext cx="0" cy="21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0536" y="-270926"/>
            <a:ext cx="1043267" cy="307777"/>
          </a:xfrm>
          <a:prstGeom prst="rect">
            <a:avLst/>
          </a:prstGeom>
          <a:noFill/>
        </p:spPr>
        <p:txBody>
          <a:bodyPr wrap="square" lIns="96000" tIns="0" rIns="0" bIns="0" rtlCol="0">
            <a:spAutoFit/>
          </a:bodyPr>
          <a:lstStyle/>
          <a:p>
            <a:pPr algn="l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00709" y="-270926"/>
            <a:ext cx="1000743" cy="307777"/>
          </a:xfrm>
          <a:prstGeom prst="rect">
            <a:avLst/>
          </a:prstGeom>
          <a:noFill/>
        </p:spPr>
        <p:txBody>
          <a:bodyPr wrap="square" lIns="0" tIns="0" rIns="96000" bIns="0" rtlCol="0">
            <a:spAutoFit/>
          </a:bodyPr>
          <a:lstStyle/>
          <a:p>
            <a: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26275" y="1701800"/>
            <a:ext cx="796529" cy="510134"/>
          </a:xfrm>
          <a:prstGeom prst="rect">
            <a:avLst/>
          </a:prstGeom>
          <a:noFill/>
        </p:spPr>
        <p:txBody>
          <a:bodyPr wrap="square" lIns="0" tIns="48000" rIns="0" bIns="0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GB" sz="1067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 text beyond this line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2294301" y="1454151"/>
            <a:ext cx="369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80269" y="1701800"/>
            <a:ext cx="766755" cy="510134"/>
          </a:xfrm>
          <a:prstGeom prst="rect">
            <a:avLst/>
          </a:prstGeom>
          <a:noFill/>
        </p:spPr>
        <p:txBody>
          <a:bodyPr wrap="square" lIns="0" tIns="48000" rIns="0" bIns="0" rtlCol="0">
            <a:spAutoFit/>
          </a:bodyPr>
          <a:lstStyle/>
          <a:p>
            <a:pPr algn="l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cxnSp>
        <p:nvCxnSpPr>
          <p:cNvPr id="22" name="Straight Connector 21"/>
          <p:cNvCxnSpPr>
            <a:endCxn id="23" idx="2"/>
          </p:cNvCxnSpPr>
          <p:nvPr/>
        </p:nvCxnSpPr>
        <p:spPr>
          <a:xfrm flipH="1" flipV="1">
            <a:off x="-528010" y="6522840"/>
            <a:ext cx="398267" cy="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926276" y="6012706"/>
            <a:ext cx="796531" cy="510134"/>
          </a:xfrm>
          <a:prstGeom prst="rect">
            <a:avLst/>
          </a:prstGeom>
          <a:noFill/>
        </p:spPr>
        <p:txBody>
          <a:bodyPr wrap="square" lIns="0" tIns="0" rIns="0" bIns="48000" rtlCol="0" anchor="b" anchorCtr="0">
            <a:spAutoFit/>
          </a:bodyPr>
          <a:lstStyle/>
          <a:p>
            <a: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cxnSp>
        <p:nvCxnSpPr>
          <p:cNvPr id="24" name="Straight Connector 23"/>
          <p:cNvCxnSpPr>
            <a:stCxn id="25" idx="2"/>
          </p:cNvCxnSpPr>
          <p:nvPr/>
        </p:nvCxnSpPr>
        <p:spPr>
          <a:xfrm flipH="1">
            <a:off x="12294300" y="6522840"/>
            <a:ext cx="369349" cy="1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280271" y="6012706"/>
            <a:ext cx="766755" cy="510134"/>
          </a:xfrm>
          <a:prstGeom prst="rect">
            <a:avLst/>
          </a:prstGeom>
          <a:noFill/>
        </p:spPr>
        <p:txBody>
          <a:bodyPr wrap="square" lIns="0" tIns="0" rIns="0" bIns="48000" rtlCol="0" anchor="b" anchorCtr="0">
            <a:spAutoFit/>
          </a:bodyPr>
          <a:lstStyle/>
          <a:p>
            <a:pPr algn="l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1592360" y="-267191"/>
            <a:ext cx="0" cy="21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6" idx="0"/>
          </p:cNvCxnSpPr>
          <p:nvPr/>
        </p:nvCxnSpPr>
        <p:spPr>
          <a:xfrm flipH="1">
            <a:off x="-528010" y="1700808"/>
            <a:ext cx="398267" cy="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0"/>
          </p:cNvCxnSpPr>
          <p:nvPr/>
        </p:nvCxnSpPr>
        <p:spPr>
          <a:xfrm flipH="1" flipV="1">
            <a:off x="12294301" y="1700812"/>
            <a:ext cx="369346" cy="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80533" y="6906935"/>
            <a:ext cx="0" cy="21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80536" y="6897261"/>
            <a:ext cx="1043267" cy="307777"/>
          </a:xfrm>
          <a:prstGeom prst="rect">
            <a:avLst/>
          </a:prstGeom>
          <a:noFill/>
        </p:spPr>
        <p:txBody>
          <a:bodyPr wrap="square" lIns="96000" tIns="0" rIns="0" bIns="0" rtlCol="0">
            <a:spAutoFit/>
          </a:bodyPr>
          <a:lstStyle/>
          <a:p>
            <a:pPr algn="l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00709" y="6897261"/>
            <a:ext cx="1000743" cy="307777"/>
          </a:xfrm>
          <a:prstGeom prst="rect">
            <a:avLst/>
          </a:prstGeom>
          <a:noFill/>
        </p:spPr>
        <p:txBody>
          <a:bodyPr wrap="square" lIns="0" tIns="0" rIns="96000" bIns="0" rtlCol="0">
            <a:spAutoFit/>
          </a:bodyPr>
          <a:lstStyle/>
          <a:p>
            <a:pPr algn="r" rt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67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No text beyond this line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1592360" y="6906935"/>
            <a:ext cx="0" cy="21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6"/>
          <p:cNvSpPr txBox="1"/>
          <p:nvPr/>
        </p:nvSpPr>
        <p:spPr>
          <a:xfrm>
            <a:off x="-1466598" y="640687"/>
            <a:ext cx="1336851" cy="4933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wrap="square" lIns="48000" tIns="48000" rIns="0" bIns="4800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0" algn="l" defTabSz="1549361" rtl="0" eaLnBrk="1" fontAlgn="base" latinLnBrk="0" hangingPunct="1">
              <a:lnSpc>
                <a:spcPts val="1333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664617" algn="l"/>
              </a:tabLst>
              <a:defRPr/>
            </a:pPr>
            <a:r>
              <a:rPr lang="en-GB" sz="867" b="1" dirty="0">
                <a:solidFill>
                  <a:schemeClr val="tx1"/>
                </a:solidFill>
                <a:latin typeface="+mn-lt"/>
                <a:cs typeface="+mn-cs"/>
              </a:rPr>
              <a:t>Colour:	</a:t>
            </a:r>
            <a:r>
              <a:rPr lang="en-GB" sz="867" b="0" dirty="0">
                <a:solidFill>
                  <a:schemeClr val="tx1"/>
                </a:solidFill>
                <a:latin typeface="+mn-lt"/>
                <a:cs typeface="+mn-cs"/>
              </a:rPr>
              <a:t>B</a:t>
            </a:r>
            <a:r>
              <a:rPr lang="en-GB" sz="867" dirty="0">
                <a:solidFill>
                  <a:schemeClr val="tx1"/>
                </a:solidFill>
                <a:latin typeface="+mn-lt"/>
                <a:cs typeface="+mn-cs"/>
              </a:rPr>
              <a:t>lack, 80% </a:t>
            </a:r>
          </a:p>
          <a:p>
            <a:pPr marL="12700" marR="5080" algn="l" defTabSz="1549361">
              <a:lnSpc>
                <a:spcPts val="1333"/>
              </a:lnSpc>
              <a:spcAft>
                <a:spcPts val="0"/>
              </a:spcAft>
              <a:tabLst>
                <a:tab pos="664617" algn="l"/>
              </a:tabLst>
            </a:pPr>
            <a:r>
              <a:rPr lang="en-GB" sz="867" b="1" dirty="0">
                <a:solidFill>
                  <a:schemeClr val="tx1"/>
                </a:solidFill>
                <a:latin typeface="+mj-lt"/>
                <a:cs typeface="Arial"/>
              </a:rPr>
              <a:t>Headings	</a:t>
            </a:r>
            <a:r>
              <a:rPr lang="en-GB" sz="867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Arial, Bold</a:t>
            </a:r>
            <a:br>
              <a:rPr lang="en-GB" sz="867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867" dirty="0">
                <a:solidFill>
                  <a:schemeClr val="tx1"/>
                </a:solidFill>
                <a:latin typeface="+mn-lt"/>
                <a:cs typeface="+mn-cs"/>
              </a:rPr>
              <a:t>Body	Arial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-528011" y="1449156"/>
            <a:ext cx="398267" cy="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>
          <a:xfrm>
            <a:off x="-1559412" y="4021485"/>
            <a:ext cx="1492251" cy="5834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6" name="TextBox 95"/>
          <p:cNvSpPr txBox="1"/>
          <p:nvPr userDrawn="1"/>
        </p:nvSpPr>
        <p:spPr>
          <a:xfrm>
            <a:off x="-1459786" y="2137328"/>
            <a:ext cx="1334591" cy="178123"/>
          </a:xfrm>
          <a:prstGeom prst="rect">
            <a:avLst/>
          </a:prstGeom>
          <a:noFill/>
        </p:spPr>
        <p:txBody>
          <a:bodyPr wrap="square" lIns="0" tIns="0" rIns="0" bIns="24000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GB" sz="1067" b="1" dirty="0">
                <a:solidFill>
                  <a:schemeClr val="tx1"/>
                </a:solidFill>
                <a:latin typeface="Calibri" panose="020F0502020204030204" pitchFamily="34" charset="0"/>
              </a:rPr>
              <a:t>Family colours</a:t>
            </a:r>
          </a:p>
        </p:txBody>
      </p:sp>
      <p:grpSp>
        <p:nvGrpSpPr>
          <p:cNvPr id="97" name="Group 96"/>
          <p:cNvGrpSpPr/>
          <p:nvPr userDrawn="1"/>
        </p:nvGrpSpPr>
        <p:grpSpPr>
          <a:xfrm>
            <a:off x="-1466597" y="2317319"/>
            <a:ext cx="1336853" cy="487316"/>
            <a:chOff x="-1099948" y="2394853"/>
            <a:chExt cx="1002640" cy="487316"/>
          </a:xfrm>
        </p:grpSpPr>
        <p:sp>
          <p:nvSpPr>
            <p:cNvPr id="98" name="TextBox 97"/>
            <p:cNvSpPr txBox="1"/>
            <p:nvPr userDrawn="1"/>
          </p:nvSpPr>
          <p:spPr>
            <a:xfrm>
              <a:off x="-1099948" y="2394853"/>
              <a:ext cx="1002640" cy="149318"/>
            </a:xfrm>
            <a:prstGeom prst="rect">
              <a:avLst/>
            </a:prstGeom>
            <a:solidFill>
              <a:srgbClr val="00B8BA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2"/>
                  </a:solidFill>
                  <a:latin typeface="+mn-lt"/>
                </a:rPr>
                <a:t>R 0, G 184, B 186</a:t>
              </a:r>
              <a:endParaRPr lang="en-GB" sz="1000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 userDrawn="1"/>
          </p:nvSpPr>
          <p:spPr>
            <a:xfrm>
              <a:off x="-1099948" y="2563852"/>
              <a:ext cx="1002640" cy="149318"/>
            </a:xfrm>
            <a:prstGeom prst="rect">
              <a:avLst/>
            </a:prstGeom>
            <a:solidFill>
              <a:srgbClr val="4BBBEB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2"/>
                  </a:solidFill>
                  <a:latin typeface="+mn-lt"/>
                </a:rPr>
                <a:t>R 75, G 187, B 235</a:t>
              </a:r>
              <a:endParaRPr lang="en-GB" sz="1000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 userDrawn="1"/>
          </p:nvSpPr>
          <p:spPr>
            <a:xfrm>
              <a:off x="-1099948" y="2732851"/>
              <a:ext cx="1002640" cy="149318"/>
            </a:xfrm>
            <a:prstGeom prst="rect">
              <a:avLst/>
            </a:prstGeom>
            <a:solidFill>
              <a:srgbClr val="A9DEE6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2"/>
                  </a:solidFill>
                  <a:latin typeface="+mn-lt"/>
                </a:rPr>
                <a:t>R 169, G 222, B 230</a:t>
              </a:r>
              <a:endParaRPr lang="en-GB" sz="1000" b="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>
            <a:off x="-1466597" y="2901391"/>
            <a:ext cx="1336853" cy="487316"/>
            <a:chOff x="-1099948" y="2911866"/>
            <a:chExt cx="1002640" cy="487316"/>
          </a:xfrm>
        </p:grpSpPr>
        <p:sp>
          <p:nvSpPr>
            <p:cNvPr id="102" name="TextBox 101"/>
            <p:cNvSpPr txBox="1"/>
            <p:nvPr userDrawn="1"/>
          </p:nvSpPr>
          <p:spPr>
            <a:xfrm>
              <a:off x="-1099948" y="2911866"/>
              <a:ext cx="1002640" cy="149318"/>
            </a:xfrm>
            <a:prstGeom prst="rect">
              <a:avLst/>
            </a:prstGeom>
            <a:solidFill>
              <a:srgbClr val="B63092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182, G 48, B 146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-1099948" y="3080865"/>
              <a:ext cx="1002640" cy="149318"/>
            </a:xfrm>
            <a:prstGeom prst="rect">
              <a:avLst/>
            </a:prstGeom>
            <a:solidFill>
              <a:srgbClr val="DE0375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222, G 3, B 117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-1099948" y="3249864"/>
              <a:ext cx="1002640" cy="149318"/>
            </a:xfrm>
            <a:prstGeom prst="rect">
              <a:avLst/>
            </a:prstGeom>
            <a:solidFill>
              <a:srgbClr val="9D85BE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157, G 133, B 190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5" name="Group 104"/>
          <p:cNvGrpSpPr/>
          <p:nvPr userDrawn="1"/>
        </p:nvGrpSpPr>
        <p:grpSpPr>
          <a:xfrm>
            <a:off x="-1466597" y="3485462"/>
            <a:ext cx="1336853" cy="487316"/>
            <a:chOff x="-1099948" y="3427232"/>
            <a:chExt cx="1002640" cy="487316"/>
          </a:xfrm>
        </p:grpSpPr>
        <p:sp>
          <p:nvSpPr>
            <p:cNvPr id="106" name="TextBox 105"/>
            <p:cNvSpPr txBox="1"/>
            <p:nvPr userDrawn="1"/>
          </p:nvSpPr>
          <p:spPr>
            <a:xfrm>
              <a:off x="-1099948" y="3427232"/>
              <a:ext cx="1002640" cy="149318"/>
            </a:xfrm>
            <a:prstGeom prst="rect">
              <a:avLst/>
            </a:prstGeom>
            <a:solidFill>
              <a:srgbClr val="F99B1C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1"/>
                  </a:solidFill>
                  <a:latin typeface="+mn-lt"/>
                </a:rPr>
                <a:t>R 249, G 155, B 28</a:t>
              </a:r>
              <a:endParaRPr lang="en-GB" sz="1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 userDrawn="1"/>
          </p:nvSpPr>
          <p:spPr>
            <a:xfrm>
              <a:off x="-1099948" y="3596231"/>
              <a:ext cx="1002640" cy="149318"/>
            </a:xfrm>
            <a:prstGeom prst="rect">
              <a:avLst/>
            </a:prstGeom>
            <a:solidFill>
              <a:srgbClr val="FBBF0E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1"/>
                  </a:solidFill>
                  <a:latin typeface="+mn-lt"/>
                </a:rPr>
                <a:t>R 251, G 191, B 14</a:t>
              </a:r>
              <a:endParaRPr lang="en-GB" sz="1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 userDrawn="1"/>
          </p:nvSpPr>
          <p:spPr>
            <a:xfrm>
              <a:off x="-1099948" y="3765230"/>
              <a:ext cx="1002640" cy="149318"/>
            </a:xfrm>
            <a:prstGeom prst="rect">
              <a:avLst/>
            </a:prstGeom>
            <a:solidFill>
              <a:srgbClr val="FFDA00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tx1"/>
                  </a:solidFill>
                  <a:latin typeface="+mn-lt"/>
                </a:rPr>
                <a:t>R 255, G 218, B 0</a:t>
              </a:r>
              <a:endParaRPr lang="en-GB" sz="1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-1466597" y="4069533"/>
            <a:ext cx="1336853" cy="487316"/>
            <a:chOff x="-1099948" y="4147066"/>
            <a:chExt cx="1002640" cy="487316"/>
          </a:xfrm>
        </p:grpSpPr>
        <p:sp>
          <p:nvSpPr>
            <p:cNvPr id="110" name="TextBox 109"/>
            <p:cNvSpPr txBox="1"/>
            <p:nvPr userDrawn="1"/>
          </p:nvSpPr>
          <p:spPr>
            <a:xfrm>
              <a:off x="-1099948" y="4147066"/>
              <a:ext cx="1002640" cy="149318"/>
            </a:xfrm>
            <a:prstGeom prst="rect">
              <a:avLst/>
            </a:prstGeom>
            <a:solidFill>
              <a:srgbClr val="56B146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86, G 177, B 70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 userDrawn="1"/>
          </p:nvSpPr>
          <p:spPr>
            <a:xfrm>
              <a:off x="-1099948" y="4316065"/>
              <a:ext cx="1002640" cy="149318"/>
            </a:xfrm>
            <a:prstGeom prst="rect">
              <a:avLst/>
            </a:prstGeom>
            <a:solidFill>
              <a:srgbClr val="3D6864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61, G 104, B 100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2" name="TextBox 111"/>
            <p:cNvSpPr txBox="1"/>
            <p:nvPr userDrawn="1"/>
          </p:nvSpPr>
          <p:spPr>
            <a:xfrm>
              <a:off x="-1099948" y="4485064"/>
              <a:ext cx="1002640" cy="149318"/>
            </a:xfrm>
            <a:prstGeom prst="rect">
              <a:avLst/>
            </a:prstGeom>
            <a:solidFill>
              <a:srgbClr val="9AB599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154, G 181, B 153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3" name="Group 112"/>
          <p:cNvGrpSpPr/>
          <p:nvPr userDrawn="1"/>
        </p:nvGrpSpPr>
        <p:grpSpPr>
          <a:xfrm>
            <a:off x="-1466597" y="4653603"/>
            <a:ext cx="1336853" cy="487316"/>
            <a:chOff x="-1099948" y="4731137"/>
            <a:chExt cx="1002640" cy="487316"/>
          </a:xfrm>
        </p:grpSpPr>
        <p:sp>
          <p:nvSpPr>
            <p:cNvPr id="114" name="TextBox 113"/>
            <p:cNvSpPr txBox="1"/>
            <p:nvPr userDrawn="1"/>
          </p:nvSpPr>
          <p:spPr>
            <a:xfrm>
              <a:off x="-1099948" y="4731137"/>
              <a:ext cx="1002640" cy="149318"/>
            </a:xfrm>
            <a:prstGeom prst="rect">
              <a:avLst/>
            </a:prstGeom>
            <a:solidFill>
              <a:srgbClr val="D52B1E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213, G 43, B 30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TextBox 114"/>
            <p:cNvSpPr txBox="1"/>
            <p:nvPr userDrawn="1"/>
          </p:nvSpPr>
          <p:spPr>
            <a:xfrm>
              <a:off x="-1099948" y="4900136"/>
              <a:ext cx="1002640" cy="149318"/>
            </a:xfrm>
            <a:prstGeom prst="rect">
              <a:avLst/>
            </a:prstGeom>
            <a:solidFill>
              <a:srgbClr val="CB415F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203, G 65, B 95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TextBox 115"/>
            <p:cNvSpPr txBox="1"/>
            <p:nvPr userDrawn="1"/>
          </p:nvSpPr>
          <p:spPr>
            <a:xfrm>
              <a:off x="-1099948" y="5069135"/>
              <a:ext cx="1002640" cy="149318"/>
            </a:xfrm>
            <a:prstGeom prst="rect">
              <a:avLst/>
            </a:prstGeom>
            <a:solidFill>
              <a:srgbClr val="F36C95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243, G 108, B 149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7" name="Group 116"/>
          <p:cNvGrpSpPr/>
          <p:nvPr userDrawn="1"/>
        </p:nvGrpSpPr>
        <p:grpSpPr>
          <a:xfrm>
            <a:off x="-1466597" y="5237677"/>
            <a:ext cx="1336853" cy="487316"/>
            <a:chOff x="-1099948" y="5315210"/>
            <a:chExt cx="1002640" cy="487316"/>
          </a:xfrm>
        </p:grpSpPr>
        <p:sp>
          <p:nvSpPr>
            <p:cNvPr id="118" name="TextBox 117"/>
            <p:cNvSpPr txBox="1"/>
            <p:nvPr userDrawn="1"/>
          </p:nvSpPr>
          <p:spPr>
            <a:xfrm>
              <a:off x="-1099948" y="5315210"/>
              <a:ext cx="1002640" cy="149318"/>
            </a:xfrm>
            <a:prstGeom prst="rect">
              <a:avLst/>
            </a:prstGeom>
            <a:solidFill>
              <a:srgbClr val="42A5F5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66, G 165, B 245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TextBox 118"/>
            <p:cNvSpPr txBox="1"/>
            <p:nvPr userDrawn="1"/>
          </p:nvSpPr>
          <p:spPr>
            <a:xfrm>
              <a:off x="-1099948" y="5484209"/>
              <a:ext cx="1002640" cy="149318"/>
            </a:xfrm>
            <a:prstGeom prst="rect">
              <a:avLst/>
            </a:prstGeom>
            <a:solidFill>
              <a:srgbClr val="005B9E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0, G 91, B 158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TextBox 119"/>
            <p:cNvSpPr txBox="1"/>
            <p:nvPr userDrawn="1"/>
          </p:nvSpPr>
          <p:spPr>
            <a:xfrm>
              <a:off x="-1099948" y="5653208"/>
              <a:ext cx="1002640" cy="149318"/>
            </a:xfrm>
            <a:prstGeom prst="rect">
              <a:avLst/>
            </a:prstGeom>
            <a:solidFill>
              <a:srgbClr val="90CAF9"/>
            </a:solidFill>
          </p:spPr>
          <p:txBody>
            <a:bodyPr wrap="square" lIns="54000" tIns="0" rIns="0" bIns="0" rtlCol="0" anchor="ctr" anchorCtr="0">
              <a:noAutofit/>
            </a:bodyPr>
            <a:lstStyle/>
            <a:p>
              <a:pPr algn="l"/>
              <a:r>
                <a:rPr lang="en-GB" sz="1000" b="0" baseline="0" dirty="0">
                  <a:solidFill>
                    <a:schemeClr val="bg1"/>
                  </a:solidFill>
                  <a:latin typeface="+mn-lt"/>
                </a:rPr>
                <a:t>R 144, G 202, B 249</a:t>
              </a:r>
              <a:endParaRPr lang="en-GB" sz="1000" b="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5376" indent="-315376" algn="l" rtl="0" eaLnBrk="1" fontAlgn="base" hangingPunct="1">
        <a:spcBef>
          <a:spcPts val="1333"/>
        </a:spcBef>
        <a:spcAft>
          <a:spcPts val="0"/>
        </a:spcAft>
        <a:buFont typeface="Arial" charset="0"/>
        <a:buChar char="–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721766" indent="-404274" algn="l" rtl="0" eaLnBrk="1" fontAlgn="base" hangingPunct="1">
        <a:spcBef>
          <a:spcPct val="0"/>
        </a:spcBef>
        <a:spcAft>
          <a:spcPct val="0"/>
        </a:spcAft>
        <a:buSzPct val="100000"/>
        <a:buFontTx/>
        <a:buChar char="–"/>
        <a:defRPr sz="2667">
          <a:solidFill>
            <a:schemeClr val="tx1"/>
          </a:solidFill>
          <a:latin typeface="+mn-lt"/>
          <a:cs typeface="+mn-cs"/>
        </a:defRPr>
      </a:lvl2pPr>
      <a:lvl3pPr marL="1071007" indent="-347125" algn="l" rtl="0" eaLnBrk="1" fontAlgn="base" hangingPunct="1">
        <a:spcBef>
          <a:spcPct val="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cs typeface="+mn-cs"/>
        </a:defRPr>
      </a:lvl3pPr>
      <a:lvl4pPr marL="1445648" indent="-372524" algn="l" rtl="0" eaLnBrk="1" fontAlgn="base" hangingPunct="1">
        <a:spcBef>
          <a:spcPct val="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1701757" indent="-253994" algn="l" rtl="0" eaLnBrk="1" fontAlgn="base" hangingPunct="1">
        <a:spcBef>
          <a:spcPct val="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2311342" indent="-2539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20927" indent="-2539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530512" indent="-2539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40096" indent="-253994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1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64">
          <p15:clr>
            <a:srgbClr val="F26B43"/>
          </p15:clr>
        </p15:guide>
        <p15:guide id="4" pos="408">
          <p15:clr>
            <a:srgbClr val="F26B43"/>
          </p15:clr>
        </p15:guide>
        <p15:guide id="5" orient="horz" pos="107">
          <p15:clr>
            <a:srgbClr val="F26B43"/>
          </p15:clr>
        </p15:guide>
        <p15:guide id="7" orient="horz" pos="31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8DCC-3BCC-4B7C-9797-B4AF3922BF23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70B9-A8C7-4DA1-B7DB-810A68C4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B2AF-6A77-4016-B530-420F74C4EABB}" type="datetimeFigureOut">
              <a:rPr lang="en-GB" smtClean="0"/>
              <a:t>08/10/2020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0967-C6BD-4553-AEDC-1F32F8893D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7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82707" tIns="41354" rIns="82707" bIns="41354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horz" lIns="82707" tIns="41354" rIns="82707" bIns="4135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82707" tIns="41354" rIns="82707" bIns="41354" rtlCol="0" anchor="ctr"/>
          <a:lstStyle>
            <a:lvl1pPr algn="l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D1A8-512A-EB42-AE72-21E657AF2F08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1" cy="365125"/>
          </a:xfrm>
          <a:prstGeom prst="rect">
            <a:avLst/>
          </a:prstGeom>
        </p:spPr>
        <p:txBody>
          <a:bodyPr vert="horz" lIns="82707" tIns="41354" rIns="82707" bIns="41354" rtlCol="0" anchor="ctr"/>
          <a:lstStyle>
            <a:lvl1pPr algn="ct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82707" tIns="41354" rIns="82707" bIns="41354" rtlCol="0" anchor="ctr"/>
          <a:lstStyle>
            <a:lvl1pPr algn="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F950-8E17-FC43-94F1-5E94111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508402" rtl="0" eaLnBrk="1" latinLnBrk="0" hangingPunct="1">
        <a:spcBef>
          <a:spcPct val="0"/>
        </a:spcBef>
        <a:buNone/>
        <a:defRPr sz="49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302" indent="-381302" algn="l" defTabSz="508402" rtl="0" eaLnBrk="1" latinLnBrk="0" hangingPunct="1">
        <a:spcBef>
          <a:spcPct val="20000"/>
        </a:spcBef>
        <a:buFont typeface="Arial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1pPr>
      <a:lvl2pPr marL="826154" indent="-317752" algn="l" defTabSz="508402" rtl="0" eaLnBrk="1" latinLnBrk="0" hangingPunct="1">
        <a:spcBef>
          <a:spcPct val="20000"/>
        </a:spcBef>
        <a:buFont typeface="Arial"/>
        <a:buChar char="–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271008" indent="-254202" algn="l" defTabSz="508402" rtl="0" eaLnBrk="1" latinLnBrk="0" hangingPunct="1">
        <a:spcBef>
          <a:spcPct val="20000"/>
        </a:spcBef>
        <a:buFont typeface="Arial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3pPr>
      <a:lvl4pPr marL="1779410" indent="-254202" algn="l" defTabSz="508402" rtl="0" eaLnBrk="1" latinLnBrk="0" hangingPunct="1">
        <a:spcBef>
          <a:spcPct val="20000"/>
        </a:spcBef>
        <a:buFont typeface="Arial"/>
        <a:buChar char="–"/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287813" indent="-254202" algn="l" defTabSz="508402" rtl="0" eaLnBrk="1" latinLnBrk="0" hangingPunct="1">
        <a:spcBef>
          <a:spcPct val="20000"/>
        </a:spcBef>
        <a:buFont typeface="Arial"/>
        <a:buChar char="»"/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2796216" indent="-254202" algn="l" defTabSz="508402" rtl="0" eaLnBrk="1" latinLnBrk="0" hangingPunct="1">
        <a:spcBef>
          <a:spcPct val="20000"/>
        </a:spcBef>
        <a:buFont typeface="Arial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304619" indent="-254202" algn="l" defTabSz="508402" rtl="0" eaLnBrk="1" latinLnBrk="0" hangingPunct="1">
        <a:spcBef>
          <a:spcPct val="20000"/>
        </a:spcBef>
        <a:buFont typeface="Arial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3813022" indent="-254202" algn="l" defTabSz="508402" rtl="0" eaLnBrk="1" latinLnBrk="0" hangingPunct="1">
        <a:spcBef>
          <a:spcPct val="20000"/>
        </a:spcBef>
        <a:buFont typeface="Arial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321425" indent="-254202" algn="l" defTabSz="508402" rtl="0" eaLnBrk="1" latinLnBrk="0" hangingPunct="1">
        <a:spcBef>
          <a:spcPct val="20000"/>
        </a:spcBef>
        <a:buFont typeface="Arial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508402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1016806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525208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33612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42014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050417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558820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067223" algn="l" defTabSz="508402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8"/>
              <a:buFont typeface="Calibri"/>
              <a:buNone/>
              <a:defRPr sz="34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6712" algn="l" rtl="0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Clr>
                <a:schemeClr val="dk1"/>
              </a:buClr>
              <a:buSzPts val="2175"/>
              <a:buFont typeface="Arial"/>
              <a:buChar char="•"/>
              <a:defRPr sz="21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964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864"/>
              <a:buFont typeface="Arial"/>
              <a:buChar char="•"/>
              <a:defRPr sz="1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727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554"/>
              <a:buFont typeface="Arial"/>
              <a:buChar char="•"/>
              <a:defRPr sz="15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37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372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792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Relationship Id="rId5" Type="http://schemas.openxmlformats.org/officeDocument/2006/relationships/hyperlink" Target="mailto:Gavin.fletcher@nottinghamcity.gov.uk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wcarbonbusiness.net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greenbelle.org.uk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le.ac.uk/enterprise/development" TargetMode="External"/><Relationship Id="rId11" Type="http://schemas.openxmlformats.org/officeDocument/2006/relationships/hyperlink" Target="https://www.foodanddrinkforum.co.uk/public/" TargetMode="External"/><Relationship Id="rId5" Type="http://schemas.openxmlformats.org/officeDocument/2006/relationships/image" Target="../media/image20.jpeg"/><Relationship Id="rId10" Type="http://schemas.openxmlformats.org/officeDocument/2006/relationships/hyperlink" Target="https://bizgateway.org.uk/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www.carbontrust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5.wdp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" Type="http://schemas.openxmlformats.org/officeDocument/2006/relationships/image" Target="../media/image36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4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24" Type="http://schemas.openxmlformats.org/officeDocument/2006/relationships/image" Target="../media/image4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40.png"/><Relationship Id="rId19" Type="http://schemas.microsoft.com/office/2007/relationships/hdphoto" Target="../media/hdphoto8.wdp"/><Relationship Id="rId4" Type="http://schemas.openxmlformats.org/officeDocument/2006/relationships/image" Target="../media/image37.png"/><Relationship Id="rId9" Type="http://schemas.microsoft.com/office/2007/relationships/hdphoto" Target="../media/hdphoto3.wdp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grant@leicester.gov.uk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Relationship Id="rId4" Type="http://schemas.openxmlformats.org/officeDocument/2006/relationships/hyperlink" Target="http://www.greenbelle.org.uk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v.co.uk/" TargetMode="External"/><Relationship Id="rId2" Type="http://schemas.openxmlformats.org/officeDocument/2006/relationships/hyperlink" Target="http://www.lbv.co.uk/event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E2BC3-168C-9D47-9B6C-D85B6A884F07}"/>
              </a:ext>
            </a:extLst>
          </p:cNvPr>
          <p:cNvSpPr/>
          <p:nvPr/>
        </p:nvSpPr>
        <p:spPr>
          <a:xfrm>
            <a:off x="-162913" y="0"/>
            <a:ext cx="12517821" cy="8140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riding a bicycle on a city street&#10;&#10;Description automatically generated">
            <a:extLst>
              <a:ext uri="{FF2B5EF4-FFF2-40B4-BE49-F238E27FC236}">
                <a16:creationId xmlns:a16="http://schemas.microsoft.com/office/drawing/2014/main" id="{FB6D5D10-974F-694C-99C2-F5F3B88D8C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145852" y="227544"/>
            <a:ext cx="6300439" cy="61548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86D3C-54C4-E14B-B375-35C87BB45A10}"/>
              </a:ext>
            </a:extLst>
          </p:cNvPr>
          <p:cNvGrpSpPr/>
          <p:nvPr/>
        </p:nvGrpSpPr>
        <p:grpSpPr>
          <a:xfrm>
            <a:off x="2844278" y="2720886"/>
            <a:ext cx="6946493" cy="2698324"/>
            <a:chOff x="3196821" y="2446432"/>
            <a:chExt cx="6503437" cy="2698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84981-7CF1-BF40-97DC-9DF77E6243FC}"/>
                </a:ext>
              </a:extLst>
            </p:cNvPr>
            <p:cNvSpPr/>
            <p:nvPr/>
          </p:nvSpPr>
          <p:spPr>
            <a:xfrm>
              <a:off x="3196821" y="2446432"/>
              <a:ext cx="6503437" cy="2090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>
                  <a:solidFill>
                    <a:schemeClr val="accent1"/>
                  </a:solidFill>
                </a:rPr>
                <a:t>A business challenge or opportunity?</a:t>
              </a:r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01BB23F3-0F76-664C-98F2-DC7E61FB979A}"/>
                </a:ext>
              </a:extLst>
            </p:cNvPr>
            <p:cNvSpPr/>
            <p:nvPr/>
          </p:nvSpPr>
          <p:spPr>
            <a:xfrm rot="10800000">
              <a:off x="8610600" y="4280598"/>
              <a:ext cx="844899" cy="864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36474C9-9C19-6043-9E41-581DDE37BACC}"/>
              </a:ext>
            </a:extLst>
          </p:cNvPr>
          <p:cNvSpPr txBox="1">
            <a:spLocks/>
          </p:cNvSpPr>
          <p:nvPr/>
        </p:nvSpPr>
        <p:spPr>
          <a:xfrm>
            <a:off x="2844278" y="1122363"/>
            <a:ext cx="688414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accent1"/>
                </a:solidFill>
              </a:rPr>
              <a:t>Climate Emergency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9619B4C-F379-1D45-AC33-C8E28A5805DB}"/>
              </a:ext>
            </a:extLst>
          </p:cNvPr>
          <p:cNvSpPr txBox="1">
            <a:spLocks/>
          </p:cNvSpPr>
          <p:nvPr/>
        </p:nvSpPr>
        <p:spPr>
          <a:xfrm>
            <a:off x="3640286" y="3602038"/>
            <a:ext cx="5292132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180210-C35B-0444-B9C9-3A22246475CB}"/>
              </a:ext>
            </a:extLst>
          </p:cNvPr>
          <p:cNvCxnSpPr>
            <a:cxnSpLocks/>
          </p:cNvCxnSpPr>
          <p:nvPr/>
        </p:nvCxnSpPr>
        <p:spPr>
          <a:xfrm>
            <a:off x="4180804" y="3556618"/>
            <a:ext cx="42110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F9805C-DF06-8746-92E8-147C277C7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60" y="227544"/>
            <a:ext cx="2262419" cy="7947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2DFBD84-9EF5-F04D-8172-3285865C735D}"/>
              </a:ext>
            </a:extLst>
          </p:cNvPr>
          <p:cNvSpPr/>
          <p:nvPr/>
        </p:nvSpPr>
        <p:spPr>
          <a:xfrm>
            <a:off x="-162912" y="6505366"/>
            <a:ext cx="125178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6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3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C7AA-F4DA-1B43-882C-C3090775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C4192-BDFC-3E4E-B5D4-5B58E8E19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the importance of the Climate Emergency to your business changed over the last 5 years?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36160-80DE-D045-B92C-45EEDE40EC04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6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EF78-1D44-9543-987B-56ADE3CC9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Gavin Fletcher</a:t>
            </a:r>
            <a:br>
              <a:rPr lang="en-GB" dirty="0"/>
            </a:br>
            <a:r>
              <a:rPr lang="en-GB" dirty="0"/>
              <a:t>Midlands Energy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C1BE0-AD23-434E-A8A0-B3023FB9E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773AD-8B36-9F42-972C-52714858447A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07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8845" y="2535382"/>
            <a:ext cx="526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Midlands Energy Hub and the net Zero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746" y="5041494"/>
            <a:ext cx="5386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Gavin Fletcher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Senior Energy Projects Officer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144" y="0"/>
            <a:ext cx="1895856" cy="1612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257" y="1"/>
            <a:ext cx="2125948" cy="1612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3235" y="5041493"/>
            <a:ext cx="58582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Gavin.fletcher@nottinghamcity.gov.uk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07516110212</a:t>
            </a:r>
          </a:p>
        </p:txBody>
      </p:sp>
    </p:spTree>
    <p:extLst>
      <p:ext uri="{BB962C8B-B14F-4D97-AF65-F5344CB8AC3E}">
        <p14:creationId xmlns:p14="http://schemas.microsoft.com/office/powerpoint/2010/main" val="42227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749" y="-1"/>
            <a:ext cx="9396439" cy="580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5939" y="5546436"/>
            <a:ext cx="1393920" cy="1311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9655" y="5546436"/>
            <a:ext cx="12311655" cy="1340906"/>
            <a:chOff x="-119655" y="5546436"/>
            <a:chExt cx="12311655" cy="1340906"/>
          </a:xfrm>
        </p:grpSpPr>
        <p:grpSp>
          <p:nvGrpSpPr>
            <p:cNvPr id="2" name="Group 1"/>
            <p:cNvGrpSpPr/>
            <p:nvPr/>
          </p:nvGrpSpPr>
          <p:grpSpPr>
            <a:xfrm>
              <a:off x="-119655" y="5546436"/>
              <a:ext cx="12311655" cy="1340906"/>
              <a:chOff x="-119655" y="5546436"/>
              <a:chExt cx="12311655" cy="1340906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5546436"/>
                <a:ext cx="12192000" cy="1311564"/>
              </a:xfrm>
              <a:prstGeom prst="rect">
                <a:avLst/>
              </a:prstGeom>
            </p:spPr>
          </p:pic>
          <p:pic>
            <p:nvPicPr>
              <p:cNvPr id="5" name="Content Placeholder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2118" y="6067998"/>
                <a:ext cx="2804166" cy="536449"/>
              </a:xfrm>
              <a:prstGeom prst="rect">
                <a:avLst/>
              </a:prstGeom>
            </p:spPr>
          </p:pic>
          <p:sp>
            <p:nvSpPr>
              <p:cNvPr id="6" name="Text Box 35"/>
              <p:cNvSpPr txBox="1"/>
              <p:nvPr/>
            </p:nvSpPr>
            <p:spPr>
              <a:xfrm>
                <a:off x="-119655" y="6202218"/>
                <a:ext cx="6539775" cy="6851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Services &amp; Midlands Energy Hub supports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organisations to switch to renewable and low carbon energy solutions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9859" y="5546436"/>
                <a:ext cx="1542141" cy="131156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077" y="5682343"/>
              <a:ext cx="1550111" cy="117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8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7" y="744449"/>
            <a:ext cx="10905309" cy="980349"/>
          </a:xfrm>
        </p:spPr>
        <p:txBody>
          <a:bodyPr>
            <a:normAutofit/>
          </a:bodyPr>
          <a:lstStyle/>
          <a:p>
            <a:r>
              <a:rPr lang="en-GB" sz="3600" dirty="0"/>
              <a:t>LLEP and zero carbon</a:t>
            </a:r>
          </a:p>
        </p:txBody>
      </p:sp>
      <p:sp>
        <p:nvSpPr>
          <p:cNvPr id="9" name="Text Box 35"/>
          <p:cNvSpPr txBox="1"/>
          <p:nvPr/>
        </p:nvSpPr>
        <p:spPr>
          <a:xfrm>
            <a:off x="-209005" y="6202218"/>
            <a:ext cx="8530046" cy="750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Services &amp; Midlands Energy Hub supports organisations to switch to renewable and low carbon energy solutions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customerservices@energyservices-ncc.gov.uk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|   0115 955 6677   |   www.energyservices-ncc.co.uk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19655" y="5546436"/>
            <a:ext cx="12311655" cy="1340906"/>
            <a:chOff x="-119655" y="5546436"/>
            <a:chExt cx="12311655" cy="1340906"/>
          </a:xfrm>
        </p:grpSpPr>
        <p:grpSp>
          <p:nvGrpSpPr>
            <p:cNvPr id="11" name="Group 10"/>
            <p:cNvGrpSpPr/>
            <p:nvPr/>
          </p:nvGrpSpPr>
          <p:grpSpPr>
            <a:xfrm>
              <a:off x="-119655" y="5546436"/>
              <a:ext cx="12311655" cy="1340906"/>
              <a:chOff x="-119655" y="5546436"/>
              <a:chExt cx="12311655" cy="1340906"/>
            </a:xfrm>
          </p:grpSpPr>
          <p:pic>
            <p:nvPicPr>
              <p:cNvPr id="13" name="Picture 12"/>
              <p:cNvPicPr/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5546436"/>
                <a:ext cx="12192000" cy="1311564"/>
              </a:xfrm>
              <a:prstGeom prst="rect">
                <a:avLst/>
              </a:prstGeom>
            </p:spPr>
          </p:pic>
          <p:pic>
            <p:nvPicPr>
              <p:cNvPr id="14" name="Content Placeholder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2118" y="6067998"/>
                <a:ext cx="2804166" cy="536449"/>
              </a:xfrm>
              <a:prstGeom prst="rect">
                <a:avLst/>
              </a:prstGeom>
            </p:spPr>
          </p:pic>
          <p:sp>
            <p:nvSpPr>
              <p:cNvPr id="15" name="Text Box 35"/>
              <p:cNvSpPr txBox="1"/>
              <p:nvPr/>
            </p:nvSpPr>
            <p:spPr>
              <a:xfrm>
                <a:off x="-119655" y="6202218"/>
                <a:ext cx="6539775" cy="6851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Services &amp; Midlands Energy Hub supports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organisations to switch to renewable and low carbon energy solutions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9859" y="5546436"/>
                <a:ext cx="1542141" cy="1311564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077" y="5682343"/>
              <a:ext cx="1550111" cy="117565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22895" y="1867036"/>
            <a:ext cx="10398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Funded projects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Zero carbon running through Local Industrial Strategy and Recovery Strategy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Linking to wider funding through MEH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Understanding the local Low Carbon Goods and Services Sector and business interests</a:t>
            </a:r>
          </a:p>
        </p:txBody>
      </p:sp>
    </p:spTree>
    <p:extLst>
      <p:ext uri="{BB962C8B-B14F-4D97-AF65-F5344CB8AC3E}">
        <p14:creationId xmlns:p14="http://schemas.microsoft.com/office/powerpoint/2010/main" val="402806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3345" y="63839"/>
            <a:ext cx="10905309" cy="980349"/>
          </a:xfrm>
        </p:spPr>
        <p:txBody>
          <a:bodyPr>
            <a:normAutofit/>
          </a:bodyPr>
          <a:lstStyle/>
          <a:p>
            <a:r>
              <a:rPr lang="en-GB" sz="3600" dirty="0"/>
              <a:t>Business opportunities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19655" y="5546436"/>
            <a:ext cx="12311655" cy="1340906"/>
            <a:chOff x="-119655" y="5546436"/>
            <a:chExt cx="12311655" cy="1340906"/>
          </a:xfrm>
        </p:grpSpPr>
        <p:grpSp>
          <p:nvGrpSpPr>
            <p:cNvPr id="18" name="Group 17"/>
            <p:cNvGrpSpPr/>
            <p:nvPr/>
          </p:nvGrpSpPr>
          <p:grpSpPr>
            <a:xfrm>
              <a:off x="-119655" y="5546436"/>
              <a:ext cx="12311655" cy="1340906"/>
              <a:chOff x="-119655" y="5546436"/>
              <a:chExt cx="12311655" cy="1340906"/>
            </a:xfrm>
          </p:grpSpPr>
          <p:pic>
            <p:nvPicPr>
              <p:cNvPr id="20" name="Picture 19"/>
              <p:cNvPicPr/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5546436"/>
                <a:ext cx="12192000" cy="1311564"/>
              </a:xfrm>
              <a:prstGeom prst="rect">
                <a:avLst/>
              </a:prstGeom>
            </p:spPr>
          </p:pic>
          <p:pic>
            <p:nvPicPr>
              <p:cNvPr id="21" name="Content Placeholder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2118" y="6067998"/>
                <a:ext cx="2804166" cy="536449"/>
              </a:xfrm>
              <a:prstGeom prst="rect">
                <a:avLst/>
              </a:prstGeom>
            </p:spPr>
          </p:pic>
          <p:sp>
            <p:nvSpPr>
              <p:cNvPr id="22" name="Text Box 35"/>
              <p:cNvSpPr txBox="1"/>
              <p:nvPr/>
            </p:nvSpPr>
            <p:spPr>
              <a:xfrm>
                <a:off x="-119655" y="6202218"/>
                <a:ext cx="6539775" cy="6851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Services &amp; Midlands Energy Hub supports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organisations to switch to renewable and low carbon energy solutions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9859" y="5546436"/>
                <a:ext cx="1542141" cy="1311564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077" y="5682343"/>
              <a:ext cx="1550111" cy="117565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57" y="1069439"/>
            <a:ext cx="5521541" cy="4889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655" y="1109661"/>
            <a:ext cx="5906421" cy="56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63" y="1574"/>
            <a:ext cx="10905309" cy="980349"/>
          </a:xfrm>
        </p:spPr>
        <p:txBody>
          <a:bodyPr>
            <a:normAutofit/>
          </a:bodyPr>
          <a:lstStyle/>
          <a:p>
            <a:r>
              <a:rPr lang="en-GB" sz="3600" dirty="0"/>
              <a:t>Resources</a:t>
            </a:r>
          </a:p>
        </p:txBody>
      </p:sp>
      <p:sp>
        <p:nvSpPr>
          <p:cNvPr id="9" name="Text Box 35"/>
          <p:cNvSpPr txBox="1"/>
          <p:nvPr/>
        </p:nvSpPr>
        <p:spPr>
          <a:xfrm>
            <a:off x="-209005" y="6202218"/>
            <a:ext cx="8530046" cy="750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Services &amp; Midlands Energy Hub supports organisations to switch to renewable and low carbon energy solutions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customerservices@energyservices-ncc.gov.uk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|   0115 955 6677   |   www.energyservices-ncc.co.uk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19655" y="5546436"/>
            <a:ext cx="12311655" cy="1340906"/>
            <a:chOff x="-119655" y="5546436"/>
            <a:chExt cx="12311655" cy="1340906"/>
          </a:xfrm>
        </p:grpSpPr>
        <p:grpSp>
          <p:nvGrpSpPr>
            <p:cNvPr id="11" name="Group 10"/>
            <p:cNvGrpSpPr/>
            <p:nvPr/>
          </p:nvGrpSpPr>
          <p:grpSpPr>
            <a:xfrm>
              <a:off x="-119655" y="5546436"/>
              <a:ext cx="12311655" cy="1340906"/>
              <a:chOff x="-119655" y="5546436"/>
              <a:chExt cx="12311655" cy="1340906"/>
            </a:xfrm>
          </p:grpSpPr>
          <p:pic>
            <p:nvPicPr>
              <p:cNvPr id="13" name="Picture 12"/>
              <p:cNvPicPr/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5546436"/>
                <a:ext cx="12192000" cy="1311564"/>
              </a:xfrm>
              <a:prstGeom prst="rect">
                <a:avLst/>
              </a:prstGeom>
            </p:spPr>
          </p:pic>
          <p:pic>
            <p:nvPicPr>
              <p:cNvPr id="14" name="Content Placeholder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32118" y="6067998"/>
                <a:ext cx="2804166" cy="536449"/>
              </a:xfrm>
              <a:prstGeom prst="rect">
                <a:avLst/>
              </a:prstGeom>
            </p:spPr>
          </p:pic>
          <p:sp>
            <p:nvSpPr>
              <p:cNvPr id="15" name="Text Box 35"/>
              <p:cNvSpPr txBox="1"/>
              <p:nvPr/>
            </p:nvSpPr>
            <p:spPr>
              <a:xfrm>
                <a:off x="-119655" y="6202218"/>
                <a:ext cx="6539775" cy="6851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Energy Services &amp; Midlands Energy Hub supports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organisations to switch to renewable and low carbon energy solutions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49859" y="5546436"/>
                <a:ext cx="1542141" cy="1311564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4077" y="5682343"/>
              <a:ext cx="1550111" cy="117565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22895" y="981923"/>
            <a:ext cx="1039803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Funding, practical support and on-line resources -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Leicester University – particularly the Innovation Hub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https://le.ac.uk/enterprise/development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Green Belle – grants of up to £7k for energy efficiency measures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https://www.greenbelle.org.uk/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Examples of work elsewhere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8"/>
              </a:rPr>
              <a:t>https://www.lowcarbonbusiness.net/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Carbon Trust -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9"/>
              </a:rPr>
              <a:t>https://www.carbontrust.com/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LLEP Business Gateway -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10"/>
              </a:rPr>
              <a:t>https://bizgateway.org.uk/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Sector specific support e.g. Food and Drink Forum -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11"/>
              </a:rPr>
              <a:t>https://www.foodanddrinkforum.co.uk/public/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6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C7AA-F4DA-1B43-882C-C3090775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Poll </a:t>
            </a:r>
            <a:r>
              <a:rPr lang="en-US"/>
              <a:t>question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C4192-BDFC-3E4E-B5D4-5B58E8E19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Could any of your current products or services be seen as improving the carbon picture of Leicester?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36160-80DE-D045-B92C-45EEDE40EC04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2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EF78-1D44-9543-987B-56ADE3CC9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Anna Dodd</a:t>
            </a:r>
            <a:br>
              <a:rPr lang="en-GB" dirty="0"/>
            </a:br>
            <a:r>
              <a:rPr lang="en-GB" dirty="0"/>
              <a:t>Energy and Sustainability Manager</a:t>
            </a:r>
            <a:br>
              <a:rPr lang="en-GB" dirty="0"/>
            </a:br>
            <a:r>
              <a:rPr lang="en-GB" dirty="0"/>
              <a:t>Leicester City Council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C1BE0-AD23-434E-A8A0-B3023FB9E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773AD-8B36-9F42-972C-52714858447A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7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713A-14F0-3E46-B137-838DDF01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Climate Emergency – a business challenge or opportunity?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5AD9-F489-E649-B43C-24F1BC7C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Host: Neil McGhee, LBV board member</a:t>
            </a:r>
          </a:p>
          <a:p>
            <a:pPr marL="0" indent="0">
              <a:buNone/>
            </a:pPr>
            <a:r>
              <a:rPr lang="en-US" dirty="0"/>
              <a:t>Today’s speakers: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Dr Shamir </a:t>
            </a:r>
            <a:r>
              <a:rPr lang="en-GB" dirty="0" err="1"/>
              <a:t>Ghumra</a:t>
            </a:r>
            <a:r>
              <a:rPr lang="en-GB" dirty="0"/>
              <a:t> – BREEAM Director at BRE</a:t>
            </a:r>
          </a:p>
          <a:p>
            <a:r>
              <a:rPr lang="en-GB" dirty="0"/>
              <a:t>Gavin Fletcher – Midlands Energy Hub</a:t>
            </a:r>
          </a:p>
          <a:p>
            <a:r>
              <a:rPr lang="en-GB" dirty="0"/>
              <a:t>Anna Dodd - Energy and Sustainability Manager, Leicester City Council </a:t>
            </a:r>
          </a:p>
          <a:p>
            <a:r>
              <a:rPr lang="en-GB" dirty="0"/>
              <a:t>Marina Sykes - Octopus Energy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F5C2A-D3CA-1240-BE0C-94F62D15F621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0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3EE27-7582-4CF6-8063-D6370FE28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4889739"/>
            <a:ext cx="8568952" cy="1635606"/>
          </a:xfrm>
        </p:spPr>
        <p:txBody>
          <a:bodyPr>
            <a:noAutofit/>
          </a:bodyPr>
          <a:lstStyle/>
          <a:p>
            <a:r>
              <a:rPr lang="en-GB" dirty="0"/>
              <a:t>Leicester’s Climate Emergency Strategy and Action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E82A6-78A9-42C1-84FC-87D0567F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011" y="1700808"/>
            <a:ext cx="3713960" cy="31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3789040"/>
            <a:ext cx="7772400" cy="13260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br>
              <a:rPr lang="en-GB"/>
            </a:br>
            <a:endParaRPr lang="en-GB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299E6-D901-4B7E-805F-098B5F131083}"/>
              </a:ext>
            </a:extLst>
          </p:cNvPr>
          <p:cNvSpPr/>
          <p:nvPr/>
        </p:nvSpPr>
        <p:spPr>
          <a:xfrm>
            <a:off x="2274155" y="376003"/>
            <a:ext cx="3425618" cy="9233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defTabSz="914395"/>
            <a:r>
              <a:rPr lang="en-GB" sz="5400" dirty="0">
                <a:solidFill>
                  <a:prstClr val="black"/>
                </a:solidFill>
                <a:latin typeface="Calibri"/>
                <a:cs typeface="Calibri"/>
              </a:rPr>
              <a:t>Steps so far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A7BA8337-2735-414E-BD26-EB764456DAC9}"/>
              </a:ext>
            </a:extLst>
          </p:cNvPr>
          <p:cNvGraphicFramePr/>
          <p:nvPr/>
        </p:nvGraphicFramePr>
        <p:xfrm>
          <a:off x="2142227" y="1600200"/>
          <a:ext cx="8008188" cy="45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31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944B-4D2B-439D-8A49-7AEA8742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for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5505-AFD2-448F-8AFE-EC94F63B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518" y="1586988"/>
            <a:ext cx="7504766" cy="516022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At home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Travel and transport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Consumer choices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Waste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At work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Land use, green space and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A57F5-219D-4260-8A44-02AA439CD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1588522"/>
            <a:ext cx="600912" cy="475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E5EA9-DD02-4AC1-9572-7F56202496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5" y="2229721"/>
            <a:ext cx="606276" cy="568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EB868-D8E0-4CB8-94A3-3BB17E6A6B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725" y="2882043"/>
            <a:ext cx="600912" cy="600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CB8A3-19F0-43AD-A346-FFCC2759CD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5" y="3612789"/>
            <a:ext cx="565019" cy="53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6DF060-A633-4115-BD1C-7ECA9FECF7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06" y="4272537"/>
            <a:ext cx="550399" cy="497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B046F-0751-4C9A-97A7-36D5003C34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30" y="5049563"/>
            <a:ext cx="616066" cy="6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-6 template green belle_Part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6" y="1"/>
            <a:ext cx="10936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13" b="14313"/>
          <a:stretch>
            <a:fillRect/>
          </a:stretch>
        </p:blipFill>
        <p:spPr/>
      </p:pic>
      <p:pic>
        <p:nvPicPr>
          <p:cNvPr id="7" name="Picture 6" descr="2-6 template green belle_Par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53047" y="541744"/>
            <a:ext cx="8144239" cy="9737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508402"/>
            <a:r>
              <a:rPr lang="en-GB" sz="5041" dirty="0">
                <a:solidFill>
                  <a:srgbClr val="0F5C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Green BELLE?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4541" y="2027883"/>
            <a:ext cx="7170472" cy="383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301" indent="-351301"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to SMEs for low carbon and energy efficient measures</a:t>
            </a:r>
          </a:p>
          <a:p>
            <a:pPr defTabSz="508402"/>
            <a:endParaRPr lang="en-GB" sz="2213" dirty="0">
              <a:solidFill>
                <a:prstClr val="black"/>
              </a:solidFill>
              <a:latin typeface="Calibri"/>
            </a:endParaRPr>
          </a:p>
          <a:p>
            <a:pPr marL="351301" indent="-351301"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Regional Development Fund (ERDF) project</a:t>
            </a:r>
          </a:p>
          <a:p>
            <a:pPr defTabSz="508402"/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301" indent="-351301"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Projects Team (Leicester City Council)</a:t>
            </a:r>
          </a:p>
          <a:p>
            <a:pPr defTabSz="508402"/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301" indent="-351301"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– November 2016 to December 2019</a:t>
            </a:r>
            <a:b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– January 2020 to December 2022</a:t>
            </a:r>
          </a:p>
          <a:p>
            <a:pPr marL="351301" indent="-351301"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77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6 template green belle_Part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66398" y="1755578"/>
            <a:ext cx="6373753" cy="42044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Grants of £1,000 - £7,000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50% ERDF grant - 50% SME match funded</a:t>
            </a:r>
          </a:p>
          <a:p>
            <a:pPr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Energy efficiency measures</a:t>
            </a:r>
          </a:p>
          <a:p>
            <a:pPr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SMEs in Leicester and Leicestershire</a:t>
            </a:r>
          </a:p>
          <a:p>
            <a:pPr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3DDB9-5A33-4E5E-9F9B-5A6D8206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792" y="2080431"/>
            <a:ext cx="1952298" cy="23475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160BDC-0635-4505-88C2-CC1F2CDD388C}"/>
              </a:ext>
            </a:extLst>
          </p:cNvPr>
          <p:cNvSpPr txBox="1">
            <a:spLocks/>
          </p:cNvSpPr>
          <p:nvPr/>
        </p:nvSpPr>
        <p:spPr>
          <a:xfrm>
            <a:off x="2553047" y="541744"/>
            <a:ext cx="8144239" cy="9737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508402"/>
            <a:r>
              <a:rPr lang="en-GB" sz="5041" dirty="0">
                <a:solidFill>
                  <a:srgbClr val="0F5C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Green BELLE?</a:t>
            </a:r>
          </a:p>
        </p:txBody>
      </p:sp>
    </p:spTree>
    <p:extLst>
      <p:ext uri="{BB962C8B-B14F-4D97-AF65-F5344CB8AC3E}">
        <p14:creationId xmlns:p14="http://schemas.microsoft.com/office/powerpoint/2010/main" val="3340397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6 template green belle_Part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7396" y="337632"/>
            <a:ext cx="10117209" cy="1405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1124163">
              <a:defRPr/>
            </a:pPr>
            <a:r>
              <a:rPr lang="en-GB" sz="5041" dirty="0">
                <a:solidFill>
                  <a:srgbClr val="0F5C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Green BELLE Aims to…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4541" y="1455219"/>
            <a:ext cx="7170472" cy="4201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301" indent="-351301" defTabSz="508402">
              <a:lnSpc>
                <a:spcPct val="250000"/>
              </a:lnSpc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local low carbon economy</a:t>
            </a:r>
          </a:p>
          <a:p>
            <a:pPr marL="351301" indent="-351301" defTabSz="508402">
              <a:lnSpc>
                <a:spcPct val="250000"/>
              </a:lnSpc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annual GHG emissions</a:t>
            </a:r>
          </a:p>
          <a:p>
            <a:pPr defTabSz="508402">
              <a:lnSpc>
                <a:spcPct val="250000"/>
              </a:lnSpc>
              <a:buClr>
                <a:srgbClr val="0F5C62"/>
              </a:buClr>
            </a:pPr>
            <a:r>
              <a:rPr lang="en-GB" sz="2213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</a:p>
          <a:p>
            <a:pPr marL="351301" indent="-351301" defTabSz="508402">
              <a:lnSpc>
                <a:spcPct val="250000"/>
              </a:lnSpc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enterprises receiving support – 293</a:t>
            </a:r>
          </a:p>
          <a:p>
            <a:pPr marL="351301" indent="-351301" defTabSz="508402">
              <a:lnSpc>
                <a:spcPct val="250000"/>
              </a:lnSpc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annual decrease of GHG – 2,439 tCO</a:t>
            </a:r>
            <a:r>
              <a:rPr lang="en-GB" sz="2213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1641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6 template green belle_Part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47951" y="1473"/>
            <a:ext cx="5906389" cy="8725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Supported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AC4D15-407C-46D6-80BE-D1B74D57E9E9}"/>
              </a:ext>
            </a:extLst>
          </p:cNvPr>
          <p:cNvSpPr txBox="1"/>
          <p:nvPr/>
        </p:nvSpPr>
        <p:spPr>
          <a:xfrm>
            <a:off x="3781143" y="1194501"/>
            <a:ext cx="1810821" cy="453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8402">
              <a:spcBef>
                <a:spcPts val="922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Efficient</a:t>
            </a:r>
            <a:b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Machinery</a:t>
            </a:r>
          </a:p>
          <a:p>
            <a:pPr defTabSz="508402">
              <a:spcBef>
                <a:spcPts val="922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22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Controls</a:t>
            </a:r>
          </a:p>
          <a:p>
            <a:pPr defTabSz="508402">
              <a:spcBef>
                <a:spcPts val="922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22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Insulation</a:t>
            </a:r>
          </a:p>
          <a:p>
            <a:pPr defTabSz="508402">
              <a:spcBef>
                <a:spcPts val="922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22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Storage</a:t>
            </a:r>
          </a:p>
          <a:p>
            <a:pPr defTabSz="508402">
              <a:spcBef>
                <a:spcPts val="922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DCB463-0286-4E2E-97DA-1FADB96FE0FC}"/>
              </a:ext>
            </a:extLst>
          </p:cNvPr>
          <p:cNvSpPr txBox="1"/>
          <p:nvPr/>
        </p:nvSpPr>
        <p:spPr>
          <a:xfrm>
            <a:off x="8965265" y="1296999"/>
            <a:ext cx="1895975" cy="427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8402">
              <a:spcBef>
                <a:spcPts val="984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Pumps</a:t>
            </a: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984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AA5019-53DD-4949-BB25-682634A0FECF}"/>
              </a:ext>
            </a:extLst>
          </p:cNvPr>
          <p:cNvSpPr txBox="1"/>
          <p:nvPr/>
        </p:nvSpPr>
        <p:spPr>
          <a:xfrm>
            <a:off x="6269520" y="1194501"/>
            <a:ext cx="1783506" cy="457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8402">
              <a:spcBef>
                <a:spcPts val="1106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Ceiling / Loft Insulation</a:t>
            </a:r>
          </a:p>
          <a:p>
            <a:pPr defTabSz="508402">
              <a:spcBef>
                <a:spcPts val="1106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1106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 Boilers</a:t>
            </a:r>
          </a:p>
          <a:p>
            <a:pPr defTabSz="508402">
              <a:spcBef>
                <a:spcPts val="1106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1106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Controls</a:t>
            </a:r>
          </a:p>
          <a:p>
            <a:pPr defTabSz="508402">
              <a:spcBef>
                <a:spcPts val="1106"/>
              </a:spcBef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spcBef>
                <a:spcPts val="1106"/>
              </a:spcBef>
            </a:pPr>
            <a:r>
              <a:rPr lang="en-GB" sz="19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Management Systems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707D1D5-68AC-45AB-941D-3E3ED08A56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736" y1="44382" x2="37736" y2="44382"/>
                        <a14:foregroundMark x1="62893" y1="56103" x2="62893" y2="56103"/>
                        <a14:foregroundMark x1="67753" y1="60065" x2="67753" y2="60065"/>
                        <a14:foregroundMark x1="76043" y1="60065" x2="76043" y2="60065"/>
                        <a14:foregroundMark x1="77187" y1="49434" x2="77187" y2="49434"/>
                        <a14:foregroundMark x1="52716" y1="59539" x2="52716" y2="59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697" y="4509558"/>
            <a:ext cx="1036709" cy="14664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3CB5A20-266A-421A-9389-A43FFCFF27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386" y1="50606" x2="70386" y2="50606"/>
                        <a14:foregroundMark x1="49785" y1="46667" x2="57940" y2="52121"/>
                        <a14:foregroundMark x1="32618" y1="45758" x2="82833" y2="53636"/>
                        <a14:foregroundMark x1="82833" y1="53636" x2="28755" y2="56970"/>
                        <a14:foregroundMark x1="28755" y1="56970" x2="25751" y2="50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82" y="745072"/>
            <a:ext cx="1036709" cy="1466449"/>
          </a:xfrm>
          <a:prstGeom prst="rect">
            <a:avLst/>
          </a:prstGeom>
        </p:spPr>
      </p:pic>
      <p:pic>
        <p:nvPicPr>
          <p:cNvPr id="61" name="Picture 60" descr="A close up of a device&#10;&#10;Description automatically generated">
            <a:extLst>
              <a:ext uri="{FF2B5EF4-FFF2-40B4-BE49-F238E27FC236}">
                <a16:creationId xmlns:a16="http://schemas.microsoft.com/office/drawing/2014/main" id="{DCF4BD0B-0215-4107-861B-5873808C6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09" y1="47696" x2="41109" y2="47696"/>
                        <a14:foregroundMark x1="44540" y1="42118" x2="44540" y2="42118"/>
                        <a14:foregroundMark x1="56547" y1="30719" x2="56547" y2="30719"/>
                        <a14:foregroundMark x1="63293" y1="45311" x2="63293" y2="45311"/>
                        <a14:foregroundMark x1="32876" y1="45837" x2="32876" y2="45837"/>
                        <a14:backgroundMark x1="31732" y1="46645" x2="31732" y2="46645"/>
                        <a14:backgroundMark x1="63694" y1="45837" x2="63694" y2="4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818" y="3469955"/>
            <a:ext cx="1036709" cy="1466449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F7893B-913C-45BB-B8BD-610954E83C2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0644" y1="83333" x2="50644" y2="83333"/>
                        <a14:foregroundMark x1="54506" y1="78485" x2="54506" y2="78485"/>
                        <a14:foregroundMark x1="54936" y1="76364" x2="54936" y2="76364"/>
                        <a14:foregroundMark x1="54936" y1="74242" x2="54936" y2="74242"/>
                        <a14:foregroundMark x1="55365" y1="71818" x2="55365" y2="71818"/>
                        <a14:foregroundMark x1="44635" y1="72121" x2="44635" y2="72121"/>
                        <a14:foregroundMark x1="40773" y1="72121" x2="40773" y2="72121"/>
                        <a14:foregroundMark x1="40773" y1="62727" x2="60086" y2="62424"/>
                        <a14:foregroundMark x1="39056" y1="50909" x2="57940" y2="47576"/>
                        <a14:foregroundMark x1="48069" y1="43939" x2="48069" y2="43939"/>
                        <a14:foregroundMark x1="60944" y1="42424" x2="60944" y2="42424"/>
                        <a14:foregroundMark x1="63090" y1="42424" x2="48069" y2="35758"/>
                        <a14:foregroundMark x1="37339" y1="40606" x2="53219" y2="43636"/>
                        <a14:foregroundMark x1="61803" y1="53939" x2="61803" y2="53939"/>
                        <a14:foregroundMark x1="61803" y1="53939" x2="60086" y2="58485"/>
                        <a14:foregroundMark x1="48069" y1="83030" x2="54936" y2="83030"/>
                        <a14:foregroundMark x1="42489" y1="70000" x2="47210" y2="77273"/>
                        <a14:foregroundMark x1="42060" y1="79394" x2="42489" y2="77576"/>
                        <a14:foregroundMark x1="58798" y1="75758" x2="57940" y2="70606"/>
                        <a14:backgroundMark x1="50644" y1="53939" x2="50644" y2="5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677" y="1952058"/>
            <a:ext cx="1036709" cy="14664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88F1F42-6AF9-46EC-99B7-CD09D266B41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4946" y1="87874" x2="54946" y2="87874"/>
                        <a14:foregroundMark x1="40938" y1="48383" x2="40938" y2="48383"/>
                        <a14:foregroundMark x1="44425" y1="43411" x2="44425" y2="43411"/>
                        <a14:foregroundMark x1="26987" y1="34802" x2="26987" y2="34802"/>
                        <a14:foregroundMark x1="44425" y1="31083" x2="44425" y2="31083"/>
                        <a14:foregroundMark x1="32247" y1="38480" x2="32247" y2="38480"/>
                        <a14:foregroundMark x1="54946" y1="69361" x2="54946" y2="69361"/>
                        <a14:foregroundMark x1="61921" y1="64430" x2="61921" y2="64430"/>
                        <a14:foregroundMark x1="70669" y1="76758" x2="70669" y2="76758"/>
                        <a14:foregroundMark x1="54946" y1="74293" x2="54946" y2="74293"/>
                        <a14:foregroundMark x1="67181" y1="78011" x2="67181" y2="78011"/>
                        <a14:foregroundMark x1="54946" y1="73080" x2="54946" y2="73080"/>
                        <a14:foregroundMark x1="68897" y1="75546" x2="68897" y2="75546"/>
                        <a14:foregroundMark x1="66438" y1="61116" x2="66438" y2="61116"/>
                        <a14:backgroundMark x1="54260" y1="74010" x2="54260" y2="74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762" y="932795"/>
            <a:ext cx="1036709" cy="146644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67447C4-A7A7-412B-B7CC-B1B572B08A4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31675" y1="47171" x2="31675" y2="47171"/>
                        <a14:backgroundMark x1="39222" y1="46928" x2="39222" y2="46928"/>
                        <a14:backgroundMark x1="47113" y1="47171" x2="47113" y2="47171"/>
                        <a14:backgroundMark x1="61006" y1="46928" x2="61006" y2="46928"/>
                        <a14:backgroundMark x1="71126" y1="47171" x2="71126" y2="47171"/>
                        <a14:backgroundMark x1="71527" y1="50364" x2="71527" y2="50364"/>
                        <a14:backgroundMark x1="72670" y1="54082" x2="72670" y2="54082"/>
                        <a14:backgroundMark x1="59463" y1="54365" x2="59463" y2="54365"/>
                        <a14:backgroundMark x1="61006" y1="50889" x2="61006" y2="50889"/>
                        <a14:backgroundMark x1="49342" y1="49313" x2="49342" y2="49313"/>
                        <a14:backgroundMark x1="50829" y1="53800" x2="50829" y2="53800"/>
                        <a14:backgroundMark x1="39966" y1="53800" x2="39966" y2="53800"/>
                        <a14:backgroundMark x1="38079" y1="50647" x2="38079" y2="50647"/>
                        <a14:backgroundMark x1="27158" y1="50081" x2="27158" y2="50081"/>
                        <a14:backgroundMark x1="27158" y1="50081" x2="27158" y2="50081"/>
                        <a14:backgroundMark x1="27158" y1="53557" x2="27158" y2="53557"/>
                        <a14:backgroundMark x1="50086" y1="60469" x2="50086" y2="60469"/>
                        <a14:backgroundMark x1="59227" y1="58485" x2="59227" y2="58485"/>
                        <a14:backgroundMark x1="37339" y1="59697" x2="37339" y2="59697"/>
                        <a14:backgroundMark x1="42060" y1="59697" x2="42060" y2="59697"/>
                        <a14:backgroundMark x1="44206" y1="59091" x2="44206" y2="59091"/>
                        <a14:backgroundMark x1="47210" y1="58788" x2="47210" y2="58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026" y="4546761"/>
            <a:ext cx="1036709" cy="1466449"/>
          </a:xfrm>
          <a:prstGeom prst="rect">
            <a:avLst/>
          </a:prstGeom>
        </p:spPr>
      </p:pic>
      <p:pic>
        <p:nvPicPr>
          <p:cNvPr id="65" name="Picture 64" descr="A close up of a mans face&#10;&#10;Description automatically generated">
            <a:extLst>
              <a:ext uri="{FF2B5EF4-FFF2-40B4-BE49-F238E27FC236}">
                <a16:creationId xmlns:a16="http://schemas.microsoft.com/office/drawing/2014/main" id="{24B83964-08F7-4DC4-9C24-5769ACD3E19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1058" y1="44341" x2="51058" y2="44341"/>
                        <a14:foregroundMark x1="61521" y1="54244" x2="61521" y2="54244"/>
                        <a14:foregroundMark x1="61521" y1="61641" x2="61521" y2="61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883" y="2136589"/>
            <a:ext cx="1036709" cy="14664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249D61F-50B4-49A2-92E2-6695A7E6918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55860" y1="48100" x2="55860" y2="48100"/>
                        <a14:foregroundMark x1="61121" y1="48100" x2="61121" y2="48100"/>
                        <a14:foregroundMark x1="64608" y1="59216" x2="64608" y2="59216"/>
                        <a14:foregroundMark x1="62893" y1="41916" x2="62893" y2="41916"/>
                        <a14:foregroundMark x1="61121" y1="39450" x2="61121" y2="39450"/>
                        <a14:backgroundMark x1="64378" y1="32121" x2="64378" y2="32121"/>
                        <a14:backgroundMark x1="66094" y1="33636" x2="66094" y2="33636"/>
                        <a14:backgroundMark x1="26609" y1="48485" x2="26609" y2="48485"/>
                        <a14:backgroundMark x1="75107" y1="37273" x2="75107" y2="37273"/>
                        <a14:backgroundMark x1="73820" y1="46970" x2="73820" y2="4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112" y="3434746"/>
            <a:ext cx="1036709" cy="146644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06CD3B-7399-46A7-819D-608588ECA61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84" b="89976" l="9777" r="95597">
                        <a14:foregroundMark x1="12864" y1="60550" x2="12864" y2="60550"/>
                        <a14:foregroundMark x1="9891" y1="65885" x2="9891" y2="65885"/>
                        <a14:foregroundMark x1="15895" y1="69846" x2="15895" y2="69846"/>
                        <a14:foregroundMark x1="23385" y1="71463" x2="23385" y2="71463"/>
                        <a14:foregroundMark x1="32419" y1="71180" x2="32419" y2="71180"/>
                        <a14:foregroundMark x1="38422" y1="70655" x2="38422" y2="70655"/>
                        <a14:foregroundMark x1="35049" y1="50202" x2="35049" y2="50202"/>
                        <a14:foregroundMark x1="48599" y1="69604" x2="48599" y2="69604"/>
                        <a14:foregroundMark x1="54603" y1="68513" x2="54603" y2="68513"/>
                        <a14:foregroundMark x1="66266" y1="65319" x2="66266" y2="65319"/>
                        <a14:foregroundMark x1="71527" y1="63460" x2="71527" y2="63460"/>
                        <a14:foregroundMark x1="76787" y1="62692" x2="76787" y2="62692"/>
                        <a14:foregroundMark x1="82390" y1="60024" x2="82390" y2="60024"/>
                        <a14:foregroundMark x1="87307" y1="57114" x2="87307" y2="57114"/>
                        <a14:foregroundMark x1="91081" y1="53921" x2="91081" y2="53921"/>
                        <a14:foregroundMark x1="92567" y1="48868" x2="94542" y2="48868"/>
                        <a14:foregroundMark x1="87307" y1="45675" x2="87307" y2="45675"/>
                        <a14:foregroundMark x1="56652" y1="42727" x2="56652" y2="42727"/>
                        <a14:foregroundMark x1="68240" y1="47879" x2="68240" y2="47879"/>
                        <a14:foregroundMark x1="54506" y1="43636" x2="54506" y2="43636"/>
                        <a14:foregroundMark x1="54506" y1="43636" x2="54506" y2="43636"/>
                        <a14:foregroundMark x1="54506" y1="43636" x2="54506" y2="43636"/>
                        <a14:foregroundMark x1="54506" y1="43636" x2="54506" y2="43636"/>
                        <a14:foregroundMark x1="54506" y1="43636" x2="54506" y2="43636"/>
                        <a14:foregroundMark x1="54506" y1="43636" x2="57940" y2="44242"/>
                        <a14:foregroundMark x1="57940" y1="44242" x2="57940" y2="44242"/>
                        <a14:foregroundMark x1="57940" y1="44242" x2="67382" y2="36667"/>
                        <a14:foregroundMark x1="59227" y1="33939" x2="59227" y2="33939"/>
                        <a14:foregroundMark x1="59227" y1="33939" x2="75107" y2="36061"/>
                        <a14:foregroundMark x1="52361" y1="41212" x2="63090" y2="53030"/>
                        <a14:foregroundMark x1="53648" y1="44848" x2="53648" y2="44848"/>
                        <a14:foregroundMark x1="53648" y1="44848" x2="53648" y2="44848"/>
                        <a14:foregroundMark x1="53648" y1="44848" x2="48927" y2="49394"/>
                        <a14:foregroundMark x1="48927" y1="49394" x2="48927" y2="49394"/>
                        <a14:foregroundMark x1="48927" y1="49394" x2="48927" y2="49394"/>
                        <a14:foregroundMark x1="48927" y1="49394" x2="50644" y2="42727"/>
                        <a14:foregroundMark x1="50644" y1="42727" x2="50644" y2="42727"/>
                        <a14:foregroundMark x1="50644" y1="42727" x2="72532" y2="53939"/>
                        <a14:foregroundMark x1="26180" y1="48485" x2="27897" y2="49697"/>
                        <a14:foregroundMark x1="27897" y1="49697" x2="20601" y2="49394"/>
                        <a14:backgroundMark x1="22642" y1="53921" x2="22642" y2="53921"/>
                        <a14:backgroundMark x1="16638" y1="57357" x2="16638" y2="57357"/>
                        <a14:backgroundMark x1="94797" y1="48585" x2="97827" y2="48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319" y="3403611"/>
            <a:ext cx="1036709" cy="14664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4FE55C4-AC6B-4019-A7A3-E741B63891E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50372" y1="37591" x2="50372" y2="3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883" y="4698684"/>
            <a:ext cx="1036709" cy="1466449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06BF3E72-A39A-4137-A215-4827EA671E02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1744" y1="46200" x2="51744" y2="46200"/>
                        <a14:foregroundMark x1="64551" y1="62167" x2="64551" y2="62167"/>
                        <a14:foregroundMark x1="39737" y1="58165" x2="39737" y2="58165"/>
                        <a14:foregroundMark x1="51001" y1="34519" x2="51001" y2="34519"/>
                        <a14:foregroundMark x1="57747" y1="37187" x2="57747" y2="37187"/>
                        <a14:foregroundMark x1="61521" y1="37187" x2="61521" y2="37187"/>
                        <a14:foregroundMark x1="43110" y1="71706" x2="43110" y2="71706"/>
                        <a14:foregroundMark x1="42367" y1="81568" x2="42367" y2="81568"/>
                        <a14:foregroundMark x1="57404" y1="79709" x2="57404" y2="79709"/>
                        <a14:foregroundMark x1="35220" y1="74373" x2="35220" y2="74373"/>
                        <a14:foregroundMark x1="42767" y1="80477" x2="42767" y2="80477"/>
                        <a14:foregroundMark x1="27468" y1="40000" x2="27468" y2="40000"/>
                        <a14:foregroundMark x1="54936" y1="59394" x2="54936" y2="59394"/>
                        <a14:foregroundMark x1="65236" y1="40000" x2="65236" y2="40000"/>
                        <a14:foregroundMark x1="23176" y1="36970" x2="23176" y2="36970"/>
                        <a14:foregroundMark x1="31760" y1="44242" x2="31760" y2="44242"/>
                        <a14:foregroundMark x1="31760" y1="44242" x2="31760" y2="44242"/>
                        <a14:foregroundMark x1="50644" y1="53333" x2="50644" y2="53333"/>
                        <a14:foregroundMark x1="54936" y1="74848" x2="54936" y2="74848"/>
                        <a14:foregroundMark x1="37768" y1="74848" x2="37768" y2="74848"/>
                        <a14:foregroundMark x1="37768" y1="46970" x2="68240" y2="49091"/>
                        <a14:foregroundMark x1="60944" y1="73939" x2="39914" y2="74848"/>
                        <a14:foregroundMark x1="60086" y1="80606" x2="60086" y2="80606"/>
                        <a14:foregroundMark x1="60086" y1="80303" x2="59227" y2="82121"/>
                        <a14:backgroundMark x1="41224" y1="81285" x2="41224" y2="81285"/>
                        <a14:backgroundMark x1="41967" y1="81568" x2="41967" y2="81568"/>
                        <a14:backgroundMark x1="31760" y1="42121" x2="31760" y2="42121"/>
                        <a14:backgroundMark x1="53648" y1="59394" x2="53648" y2="59394"/>
                        <a14:backgroundMark x1="37768" y1="74848" x2="37768" y2="7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818" y="2075406"/>
            <a:ext cx="1036709" cy="146644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79E2B5BA-8E6E-450E-B721-4364CF235CED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1073" y1="42121" x2="51073" y2="42121"/>
                        <a14:foregroundMark x1="49785" y1="37273" x2="49785" y2="37273"/>
                        <a14:foregroundMark x1="32618" y1="70909" x2="32618" y2="70909"/>
                        <a14:foregroundMark x1="50644" y1="73030" x2="50644" y2="73030"/>
                        <a14:foregroundMark x1="60944" y1="74242" x2="60944" y2="74242"/>
                        <a14:foregroundMark x1="55794" y1="37576" x2="55794" y2="37576"/>
                        <a14:foregroundMark x1="61803" y1="35455" x2="61803" y2="35455"/>
                        <a14:foregroundMark x1="61803" y1="21515" x2="61803" y2="21515"/>
                        <a14:foregroundMark x1="51073" y1="54848" x2="51073" y2="54848"/>
                        <a14:foregroundMark x1="55794" y1="53636" x2="55794" y2="53636"/>
                        <a14:foregroundMark x1="51931" y1="60303" x2="51931" y2="60303"/>
                        <a14:foregroundMark x1="32189" y1="32121" x2="75966" y2="49697"/>
                        <a14:foregroundMark x1="75966" y1="49697" x2="29185" y2="37576"/>
                        <a14:foregroundMark x1="49381" y1="22424" x2="49785" y2="22121"/>
                        <a14:foregroundMark x1="48977" y1="22727" x2="49381" y2="22424"/>
                        <a14:foregroundMark x1="48573" y1="23030" x2="48977" y2="22727"/>
                        <a14:foregroundMark x1="48472" y1="23106" x2="48573" y2="23030"/>
                        <a14:foregroundMark x1="29185" y1="37576" x2="42672" y2="27457"/>
                        <a14:foregroundMark x1="47210" y1="56667" x2="61803" y2="54848"/>
                        <a14:foregroundMark x1="45923" y1="55455" x2="54077" y2="52121"/>
                        <a14:foregroundMark x1="52361" y1="20606" x2="57940" y2="20606"/>
                        <a14:foregroundMark x1="44635" y1="23939" x2="44635" y2="23939"/>
                        <a14:foregroundMark x1="44635" y1="23939" x2="51931" y2="23939"/>
                        <a14:foregroundMark x1="40773" y1="24242" x2="46352" y2="24848"/>
                        <a14:foregroundMark x1="29185" y1="24242" x2="76395" y2="23636"/>
                        <a14:backgroundMark x1="27897" y1="68788" x2="27897" y2="68788"/>
                        <a14:backgroundMark x1="63519" y1="69394" x2="63519" y2="69394"/>
                        <a14:backgroundMark x1="53219" y1="67273" x2="53219" y2="67273"/>
                        <a14:backgroundMark x1="56652" y1="49091" x2="56652" y2="49091"/>
                        <a14:backgroundMark x1="48069" y1="49091" x2="48069" y2="4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026" y="883315"/>
            <a:ext cx="1036709" cy="14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-6 template green belle_Part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2"/>
            <a:ext cx="10925607" cy="68599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34946" y="-24431"/>
            <a:ext cx="10117209" cy="1505342"/>
          </a:xfrm>
        </p:spPr>
        <p:txBody>
          <a:bodyPr>
            <a:normAutofit/>
          </a:bodyPr>
          <a:lstStyle/>
          <a:p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</a:t>
            </a:r>
            <a:r>
              <a:rPr lang="en-GB" sz="3442" b="1" dirty="0" err="1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Sapcote</a:t>
            </a:r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Limited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50521" y="1417596"/>
            <a:ext cx="5824163" cy="4022815"/>
          </a:xfrm>
          <a:prstGeom prst="rect">
            <a:avLst/>
          </a:prstGeom>
        </p:spPr>
        <p:txBody>
          <a:bodyPr vert="horz" lIns="101642" tIns="50822" rIns="101642" bIns="50822" rtlCol="0">
            <a:noAutofit/>
          </a:bodyPr>
          <a:lstStyle>
            <a:lvl1pPr marL="310153" indent="-310153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1998" indent="-258461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844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381" indent="-206769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0918" indent="-206769" algn="l" defTabSz="4135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456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7993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01531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5068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302" indent="-381302" defTabSz="508402">
              <a:lnSpc>
                <a:spcPct val="150000"/>
              </a:lnSpc>
              <a:spcBef>
                <a:spcPts val="1475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company - Broughton Astley</a:t>
            </a:r>
            <a:endParaRPr lang="en-GB" sz="22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lnSpc>
                <a:spcPct val="150000"/>
              </a:lnSpc>
              <a:spcBef>
                <a:spcPts val="1475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applied for: 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high bay lighting, new gas blowers and destratification fans</a:t>
            </a:r>
          </a:p>
          <a:p>
            <a:pPr marL="421411" indent="-421411" defTabSz="508402">
              <a:lnSpc>
                <a:spcPct val="150000"/>
              </a:lnSpc>
              <a:spcBef>
                <a:spcPts val="1475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BELLE grant of £6,521.78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7579" y="4458031"/>
            <a:ext cx="5494090" cy="12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1411" indent="-421411" defTabSz="508402">
              <a:lnSpc>
                <a:spcPct val="150000"/>
              </a:lnSpc>
              <a:spcBef>
                <a:spcPts val="1475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of 53% lighting &amp; 9% heating</a:t>
            </a:r>
          </a:p>
          <a:p>
            <a:pPr marL="421411" indent="-421411" defTabSz="508402">
              <a:lnSpc>
                <a:spcPct val="150000"/>
              </a:lnSpc>
              <a:spcBef>
                <a:spcPts val="1475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tCO</a:t>
            </a:r>
            <a:r>
              <a:rPr lang="en-GB" sz="2213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 annually</a:t>
            </a:r>
            <a:endParaRPr lang="en-GB" sz="19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I:\Energy Services\Leicester Energy Agency\Green BELLE\SMEs\Sapcote Engineering Ltd\Photos\IMG_27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696" y="1412834"/>
            <a:ext cx="2832044" cy="378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:\Energy Services\Leicester Energy Agency\Green BELLE\SMEs\Sapcote Engineering Ltd\2004 sel logo jpe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476" y="5792208"/>
            <a:ext cx="1253493" cy="8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0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6 template green belle_Part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7" y="4"/>
            <a:ext cx="10925607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4537" y="11634"/>
            <a:ext cx="10117209" cy="1405168"/>
          </a:xfrm>
        </p:spPr>
        <p:txBody>
          <a:bodyPr>
            <a:normAutofit/>
          </a:bodyPr>
          <a:lstStyle/>
          <a:p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</a:t>
            </a:r>
            <a:r>
              <a:rPr lang="en-GB" sz="3442" b="1" dirty="0" err="1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Casepak</a:t>
            </a:r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52275" y="1050314"/>
            <a:ext cx="5686892" cy="424916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500" y="1192001"/>
            <a:ext cx="4198395" cy="3024090"/>
          </a:xfrm>
          <a:prstGeom prst="rect">
            <a:avLst/>
          </a:prstGeom>
        </p:spPr>
        <p:txBody>
          <a:bodyPr vert="horz" lIns="101652" tIns="50827" rIns="101652" bIns="50827" rtlCol="0">
            <a:noAutofit/>
          </a:bodyPr>
          <a:lstStyle>
            <a:lvl1pPr marL="310153" indent="-310153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1998" indent="-258461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844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381" indent="-206769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0918" indent="-206769" algn="l" defTabSz="4135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456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7993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01531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5068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UK’s most diverse recycling companies</a:t>
            </a: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applied for: 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high bay LED lights to replace 1176 5ft T12 fluorescent tubes</a:t>
            </a: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BELLE grant of £10,000</a:t>
            </a: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 operation site</a:t>
            </a: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0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114.6 tCO</a:t>
            </a:r>
            <a:r>
              <a:rPr lang="en-GB" sz="2213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saved annually (59%)</a:t>
            </a:r>
          </a:p>
          <a:p>
            <a:pPr marL="0" indent="0" defTabSz="508402">
              <a:lnSpc>
                <a:spcPct val="200000"/>
              </a:lnSpc>
              <a:buClr>
                <a:srgbClr val="0F5C62"/>
              </a:buClr>
              <a:buSzPct val="100000"/>
              <a:buNone/>
            </a:pPr>
            <a:endParaRPr lang="en-GB" sz="245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508402">
              <a:lnSpc>
                <a:spcPct val="200000"/>
              </a:lnSpc>
              <a:buClr>
                <a:srgbClr val="0F5C62"/>
              </a:buClr>
              <a:buSzPct val="100000"/>
              <a:buNone/>
            </a:pPr>
            <a:endParaRPr lang="en-GB" sz="184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lnSpc>
                <a:spcPct val="200000"/>
              </a:lnSpc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45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2141F-AF65-409B-B1FD-ABB75FD19C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286" y="2228115"/>
            <a:ext cx="4279374" cy="30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C7AA-F4DA-1B43-882C-C3090775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Poll question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C4192-BDFC-3E4E-B5D4-5B58E8E19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Covid-19 changed your perspective on the Climate Emergency?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36160-80DE-D045-B92C-45EEDE40EC04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5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-6 template green belle_Part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2"/>
            <a:ext cx="10925607" cy="68599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4518" y="-24431"/>
            <a:ext cx="10117209" cy="1505342"/>
          </a:xfrm>
        </p:spPr>
        <p:txBody>
          <a:bodyPr>
            <a:normAutofit/>
          </a:bodyPr>
          <a:lstStyle/>
          <a:p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– </a:t>
            </a:r>
            <a:r>
              <a:rPr lang="en-GB" sz="3442" b="1" dirty="0" err="1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Barkby</a:t>
            </a:r>
            <a:r>
              <a:rPr lang="en-GB" sz="3442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50521" y="1327665"/>
            <a:ext cx="8678584" cy="1815686"/>
          </a:xfrm>
          <a:prstGeom prst="rect">
            <a:avLst/>
          </a:prstGeom>
        </p:spPr>
        <p:txBody>
          <a:bodyPr vert="horz" lIns="101642" tIns="50822" rIns="101642" bIns="50822" rtlCol="0">
            <a:noAutofit/>
          </a:bodyPr>
          <a:lstStyle>
            <a:lvl1pPr marL="310153" indent="-310153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1998" indent="-258461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844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381" indent="-206769" algn="l" defTabSz="4135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0918" indent="-206769" algn="l" defTabSz="4135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456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7993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01531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5068" indent="-206769" algn="l" defTabSz="4135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302" indent="-381302" defTabSz="508402">
              <a:spcBef>
                <a:spcPts val="531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and letting agent – office building</a:t>
            </a:r>
          </a:p>
          <a:p>
            <a:pPr marL="381302" indent="-381302" defTabSz="508402">
              <a:spcBef>
                <a:spcPts val="531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302" indent="-381302" defTabSz="508402">
              <a:spcBef>
                <a:spcPts val="531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applied for: 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two 35 year old gas boilers, with two ‘A’ rated boilers (42kW)</a:t>
            </a:r>
          </a:p>
          <a:p>
            <a:pPr marL="381302" indent="-381302" defTabSz="508402">
              <a:spcBef>
                <a:spcPts val="531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411" indent="-421411" defTabSz="508402">
              <a:spcBef>
                <a:spcPts val="531"/>
              </a:spcBef>
              <a:buClr>
                <a:srgbClr val="0F5C6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BELLE grant of £4,060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1812C-509D-4F2C-8705-35BAB3EADB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923" y="3143351"/>
            <a:ext cx="4156183" cy="2454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773FF-2D6B-403E-B066-A80AE08871FD}"/>
              </a:ext>
            </a:extLst>
          </p:cNvPr>
          <p:cNvSpPr txBox="1"/>
          <p:nvPr/>
        </p:nvSpPr>
        <p:spPr>
          <a:xfrm>
            <a:off x="2750520" y="3936725"/>
            <a:ext cx="4398345" cy="188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301" indent="-351301" defTabSz="508402">
              <a:spcBef>
                <a:spcPts val="531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day analysis applied to GHG calculations</a:t>
            </a:r>
          </a:p>
          <a:p>
            <a:pPr marL="351301" indent="-351301" defTabSz="508402">
              <a:spcBef>
                <a:spcPts val="531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301" indent="-351301" defTabSz="508402">
              <a:spcBef>
                <a:spcPts val="531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tCO</a:t>
            </a:r>
            <a:r>
              <a:rPr lang="en-GB" sz="2213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1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saved annually (27%)</a:t>
            </a:r>
          </a:p>
          <a:p>
            <a:pPr defTabSz="508402"/>
            <a:endParaRPr lang="en-GB" sz="19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946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6 template green belle_Part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B7EA3A-7EB5-441B-8397-BF6D67A00719}"/>
              </a:ext>
            </a:extLst>
          </p:cNvPr>
          <p:cNvSpPr txBox="1">
            <a:spLocks/>
          </p:cNvSpPr>
          <p:nvPr/>
        </p:nvSpPr>
        <p:spPr>
          <a:xfrm>
            <a:off x="1408360" y="337632"/>
            <a:ext cx="10117209" cy="1405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1124163">
              <a:defRPr/>
            </a:pPr>
            <a:r>
              <a:rPr lang="en-GB" sz="5041" dirty="0">
                <a:solidFill>
                  <a:srgbClr val="0F5C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1 Achievements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2DE0B-F135-44E9-BF25-598D0D47F731}"/>
              </a:ext>
            </a:extLst>
          </p:cNvPr>
          <p:cNvSpPr/>
          <p:nvPr/>
        </p:nvSpPr>
        <p:spPr>
          <a:xfrm>
            <a:off x="2752169" y="1858763"/>
            <a:ext cx="8402436" cy="417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SMEs awarded a Green BELLE grant</a:t>
            </a:r>
          </a:p>
          <a:p>
            <a:pPr defTabSz="1016617">
              <a:spcBef>
                <a:spcPct val="20000"/>
              </a:spcBef>
              <a:buClr>
                <a:srgbClr val="0F5C62"/>
              </a:buClr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£509,302 of ERDF grant awarded</a:t>
            </a:r>
          </a:p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 tCO</a:t>
            </a:r>
            <a:r>
              <a:rPr lang="en-GB" sz="2213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approximate total annual GHG saving </a:t>
            </a:r>
            <a:b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(estimated for all 92 SMEs)</a:t>
            </a:r>
          </a:p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231" indent="-381231" defTabSz="1016617">
              <a:spcBef>
                <a:spcPct val="20000"/>
              </a:spcBef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referral mechanisms and strong relationships with other projects</a:t>
            </a:r>
          </a:p>
          <a:p>
            <a:pPr defTabSz="508402">
              <a:buClr>
                <a:srgbClr val="0F5C62"/>
              </a:buClr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08402">
              <a:buClr>
                <a:srgbClr val="0F5C62"/>
              </a:buClr>
              <a:buFont typeface="Wingdings" panose="05000000000000000000" pitchFamily="2" charset="2"/>
              <a:buChar char="§"/>
            </a:pPr>
            <a:endParaRPr lang="en-GB" sz="19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56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6 template green belle_Part2.jpg">
            <a:extLst>
              <a:ext uri="{FF2B5EF4-FFF2-40B4-BE49-F238E27FC236}">
                <a16:creationId xmlns:a16="http://schemas.microsoft.com/office/drawing/2014/main" id="{782AF555-A2FC-4D42-ADDA-EEA003A577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-2332"/>
            <a:ext cx="10925607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FAD3C64-B6FE-425A-9D51-87972427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58" y="191494"/>
            <a:ext cx="9576646" cy="1785734"/>
          </a:xfrm>
        </p:spPr>
        <p:txBody>
          <a:bodyPr>
            <a:normAutofit/>
          </a:bodyPr>
          <a:lstStyle/>
          <a:p>
            <a:r>
              <a:rPr lang="en-GB" sz="5041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endParaRPr lang="en-GB" sz="504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7B361-7D32-42F6-98DC-5793B51DE9C7}"/>
              </a:ext>
            </a:extLst>
          </p:cNvPr>
          <p:cNvSpPr/>
          <p:nvPr/>
        </p:nvSpPr>
        <p:spPr>
          <a:xfrm>
            <a:off x="2752169" y="2125746"/>
            <a:ext cx="8402436" cy="284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082" indent="-562082" defTabSz="1016617">
              <a:spcBef>
                <a:spcPct val="20000"/>
              </a:spcBef>
              <a:spcAft>
                <a:spcPts val="2213"/>
              </a:spcAft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2020 – December 2022</a:t>
            </a:r>
          </a:p>
          <a:p>
            <a:pPr marL="562082" indent="-562082" defTabSz="1016617">
              <a:spcBef>
                <a:spcPct val="20000"/>
              </a:spcBef>
              <a:spcAft>
                <a:spcPts val="2213"/>
              </a:spcAft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further grants to SMEs</a:t>
            </a:r>
          </a:p>
          <a:p>
            <a:pPr marL="562082" indent="-562082" defTabSz="1016617">
              <a:spcBef>
                <a:spcPct val="20000"/>
              </a:spcBef>
              <a:spcAft>
                <a:spcPts val="2213"/>
              </a:spcAft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£1.1 million of new ERDF grant funding available</a:t>
            </a:r>
          </a:p>
          <a:p>
            <a:pPr marL="562082" indent="-562082" defTabSz="1016617">
              <a:spcBef>
                <a:spcPct val="20000"/>
              </a:spcBef>
              <a:spcAft>
                <a:spcPts val="2213"/>
              </a:spcAft>
              <a:buClr>
                <a:srgbClr val="0F5C62"/>
              </a:buClr>
              <a:buFont typeface="Wingdings" panose="05000000000000000000" pitchFamily="2" charset="2"/>
              <a:buChar char="§"/>
            </a:pPr>
            <a: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1,400 tCO2e phase 2 annual GHG saving target</a:t>
            </a:r>
            <a:br>
              <a:rPr lang="en-GB" sz="22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1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83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-6 template green belle_Par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55" y="1"/>
            <a:ext cx="1092560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236" y="315540"/>
            <a:ext cx="10117209" cy="1405168"/>
          </a:xfrm>
        </p:spPr>
        <p:txBody>
          <a:bodyPr>
            <a:normAutofit/>
          </a:bodyPr>
          <a:lstStyle/>
          <a:p>
            <a:r>
              <a:rPr lang="en-GB" sz="5041" b="1" dirty="0">
                <a:solidFill>
                  <a:srgbClr val="0F5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953" y="1455086"/>
            <a:ext cx="10117209" cy="5564075"/>
          </a:xfrm>
        </p:spPr>
        <p:txBody>
          <a:bodyPr anchor="ctr"/>
          <a:lstStyle/>
          <a:p>
            <a:pPr marL="134900" indent="0" algn="ctr">
              <a:buNone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Rob Leeson &amp; Anna Dias</a:t>
            </a:r>
          </a:p>
          <a:p>
            <a:pPr marL="134900" indent="0" algn="ctr">
              <a:buNone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0116 454 2700</a:t>
            </a:r>
          </a:p>
          <a:p>
            <a:pPr marL="134900" indent="0" algn="ctr">
              <a:buNone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energygrant@leicester.gov.uk</a:t>
            </a: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www.GreenBELLE.org.uk</a:t>
            </a: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endParaRPr lang="en-GB" sz="22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00" indent="0" algn="ctr">
              <a:buNone/>
            </a:pPr>
            <a:r>
              <a:rPr lang="en-GB" sz="2213" dirty="0">
                <a:latin typeface="Arial" panose="020B0604020202020204" pitchFamily="34" charset="0"/>
                <a:cs typeface="Arial" panose="020B0604020202020204" pitchFamily="34" charset="0"/>
              </a:rPr>
              <a:t>@LeicesterEnergy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6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EF78-1D44-9543-987B-56ADE3CC9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Marina Sykes</a:t>
            </a:r>
            <a:br>
              <a:rPr lang="en-GB" dirty="0"/>
            </a:br>
            <a:r>
              <a:rPr lang="en-GB" dirty="0"/>
              <a:t>Octopus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C1BE0-AD23-434E-A8A0-B3023FB9E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773AD-8B36-9F42-972C-52714858447A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7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73A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3"/>
          <p:cNvCxnSpPr/>
          <p:nvPr/>
        </p:nvCxnSpPr>
        <p:spPr>
          <a:xfrm>
            <a:off x="228" y="6440346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>
            <a:off x="228" y="904775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3"/>
          <p:cNvSpPr txBox="1"/>
          <p:nvPr/>
        </p:nvSpPr>
        <p:spPr>
          <a:xfrm>
            <a:off x="249085" y="62592"/>
            <a:ext cx="11709955" cy="7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defTabSz="1177016">
              <a:buClr>
                <a:srgbClr val="000000"/>
              </a:buClr>
              <a:defRPr/>
            </a:pPr>
            <a:r>
              <a:rPr lang="en-GB" sz="4119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Octopus Energy for Business</a:t>
            </a:r>
            <a:endParaRPr sz="1802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6243889" y="1146052"/>
            <a:ext cx="5451232" cy="496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algn="ctr" defTabSz="1177016">
              <a:buClr>
                <a:srgbClr val="000000"/>
              </a:buClr>
              <a:defRPr/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</a:t>
            </a: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b="1" kern="0">
                <a:solidFill>
                  <a:srgbClr val="E822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 customer experience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make the 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revolution 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affordable</a:t>
            </a:r>
            <a:endParaRPr sz="231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b="1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</a:t>
            </a:r>
            <a:r>
              <a:rPr lang="en-GB" sz="2317" b="1" kern="0">
                <a:solidFill>
                  <a:srgbClr val="E822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 renewable energy </a:t>
            </a: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1.5m domestic customers &amp; 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  <a:defRPr/>
            </a:pPr>
            <a:r>
              <a:rPr lang="en-GB" sz="2317" b="1" kern="0">
                <a:solidFill>
                  <a:srgbClr val="E822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almost 20,000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17" b="1" kern="0">
                <a:solidFill>
                  <a:srgbClr val="E822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businesses</a:t>
            </a:r>
            <a:r>
              <a:rPr lang="en-GB" sz="2317" b="1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UK</a:t>
            </a: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  <a:defRPr/>
            </a:pPr>
            <a:endParaRPr sz="2317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80" y="1311962"/>
            <a:ext cx="5462430" cy="449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">
            <a:off x="8138363" y="2748050"/>
            <a:ext cx="1894312" cy="17595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611477" y="1311962"/>
            <a:ext cx="3488696" cy="47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117687" rIns="117687" bIns="117687" anchor="t" anchorCtr="0">
            <a:noAutofit/>
          </a:bodyPr>
          <a:lstStyle/>
          <a:p>
            <a:pPr defTabSz="1177016">
              <a:buClr>
                <a:srgbClr val="000000"/>
              </a:buClr>
              <a:defRPr/>
            </a:pPr>
            <a:r>
              <a:rPr lang="en-GB" sz="1931" b="1" kern="0">
                <a:solidFill>
                  <a:srgbClr val="FF00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UK Greenhouse Emissions: </a:t>
            </a:r>
            <a:endParaRPr sz="1931" b="1" kern="0">
              <a:solidFill>
                <a:srgbClr val="FF007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73A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/>
          <p:nvPr/>
        </p:nvCxnSpPr>
        <p:spPr>
          <a:xfrm>
            <a:off x="228" y="6440346"/>
            <a:ext cx="12191514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14"/>
          <p:cNvCxnSpPr/>
          <p:nvPr/>
        </p:nvCxnSpPr>
        <p:spPr>
          <a:xfrm>
            <a:off x="228" y="904775"/>
            <a:ext cx="12191514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4"/>
          <p:cNvSpPr txBox="1"/>
          <p:nvPr/>
        </p:nvSpPr>
        <p:spPr>
          <a:xfrm>
            <a:off x="145035" y="74279"/>
            <a:ext cx="11709955" cy="7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defTabSz="1177016">
              <a:buClr>
                <a:srgbClr val="000000"/>
              </a:buClr>
            </a:pPr>
            <a:r>
              <a:rPr lang="en-GB" sz="4119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Leicester Business Power</a:t>
            </a:r>
            <a:endParaRPr sz="1802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83911" y="1426004"/>
            <a:ext cx="5333449" cy="2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117687" rIns="117687" bIns="117687" anchor="t" anchorCtr="0">
            <a:noAutofit/>
          </a:bodyPr>
          <a:lstStyle/>
          <a:p>
            <a:pPr algn="ctr" defTabSz="1177016">
              <a:buClr>
                <a:srgbClr val="000000"/>
              </a:buClr>
            </a:pPr>
            <a:r>
              <a:rPr lang="en-GB" sz="2317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Tackling disengaged businesses with </a:t>
            </a:r>
            <a:r>
              <a:rPr lang="en-GB" sz="2317" b="1" kern="0" dirty="0">
                <a:solidFill>
                  <a:srgbClr val="FF00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Leicester Business Power</a:t>
            </a:r>
            <a:r>
              <a:rPr lang="en-GB" sz="2317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</a:pPr>
            <a:endParaRPr sz="2317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1177016">
              <a:buClr>
                <a:srgbClr val="000000"/>
              </a:buClr>
            </a:pPr>
            <a:r>
              <a:rPr lang="en-GB" sz="2317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Supporting </a:t>
            </a:r>
            <a:r>
              <a:rPr lang="en-GB" sz="2317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power </a:t>
            </a:r>
            <a:r>
              <a:rPr lang="en-GB" sz="2317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endParaRPr sz="18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177016">
              <a:buClr>
                <a:srgbClr val="000000"/>
              </a:buClr>
            </a:pPr>
            <a:r>
              <a:rPr lang="en-GB" sz="2317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local communities take charge of their environment</a:t>
            </a:r>
            <a:endParaRPr sz="231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18;p15" descr="CL Logo – Charity Link">
            <a:extLst>
              <a:ext uri="{FF2B5EF4-FFF2-40B4-BE49-F238E27FC236}">
                <a16:creationId xmlns:a16="http://schemas.microsoft.com/office/drawing/2014/main" id="{23AD49CD-9CF7-4F08-A45F-849D0C14B26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262" y="4531108"/>
            <a:ext cx="3009588" cy="162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9;p15" descr="The National Forest - Rosliston Forestry Centre">
            <a:extLst>
              <a:ext uri="{FF2B5EF4-FFF2-40B4-BE49-F238E27FC236}">
                <a16:creationId xmlns:a16="http://schemas.microsoft.com/office/drawing/2014/main" id="{CCE2D043-074A-48BD-90A1-0FB72B013B6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009" y="4569669"/>
            <a:ext cx="2073430" cy="154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15" descr="King Richard III Visitor Centre Mission Statement, Employees and ...">
            <a:extLst>
              <a:ext uri="{FF2B5EF4-FFF2-40B4-BE49-F238E27FC236}">
                <a16:creationId xmlns:a16="http://schemas.microsoft.com/office/drawing/2014/main" id="{F351209C-70C3-45EC-AC7C-4715751C28A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563" y="4491961"/>
            <a:ext cx="1543541" cy="170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15">
            <a:extLst>
              <a:ext uri="{FF2B5EF4-FFF2-40B4-BE49-F238E27FC236}">
                <a16:creationId xmlns:a16="http://schemas.microsoft.com/office/drawing/2014/main" id="{5007B893-0CB4-4E99-95ED-4A20626224DF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902" y="1100942"/>
            <a:ext cx="5283180" cy="31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73A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7"/>
          <p:cNvCxnSpPr/>
          <p:nvPr/>
        </p:nvCxnSpPr>
        <p:spPr>
          <a:xfrm>
            <a:off x="228" y="6440346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228" y="904775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7"/>
          <p:cNvSpPr txBox="1"/>
          <p:nvPr/>
        </p:nvSpPr>
        <p:spPr>
          <a:xfrm>
            <a:off x="249052" y="62592"/>
            <a:ext cx="11781397" cy="7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defTabSz="1177016">
              <a:buClr>
                <a:srgbClr val="000000"/>
              </a:buClr>
            </a:pPr>
            <a:r>
              <a:rPr lang="en-GB" sz="37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Leicester Business Power</a:t>
            </a:r>
            <a:endParaRPr sz="1416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7" name="Google Shape;147;p17" descr="A close up of text on a white background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860" y="1056715"/>
            <a:ext cx="3100946" cy="438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A group of people posing for the camera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58354" y="1199679"/>
            <a:ext cx="3100949" cy="260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A group of people standing in a room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354" y="3875409"/>
            <a:ext cx="3100949" cy="235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A group of people in a room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1" y="1215124"/>
            <a:ext cx="3859661" cy="19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A group of people in a room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70" y="4795205"/>
            <a:ext cx="3841461" cy="15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53" y="3212872"/>
            <a:ext cx="2456967" cy="15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115" y="5097358"/>
            <a:ext cx="4106072" cy="176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563" y="3212775"/>
            <a:ext cx="1404772" cy="140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73A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9"/>
          <p:cNvCxnSpPr/>
          <p:nvPr/>
        </p:nvCxnSpPr>
        <p:spPr>
          <a:xfrm>
            <a:off x="228" y="6440346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9"/>
          <p:cNvCxnSpPr/>
          <p:nvPr/>
        </p:nvCxnSpPr>
        <p:spPr>
          <a:xfrm>
            <a:off x="228" y="904775"/>
            <a:ext cx="12191546" cy="0"/>
          </a:xfrm>
          <a:prstGeom prst="straightConnector1">
            <a:avLst/>
          </a:prstGeom>
          <a:noFill/>
          <a:ln w="19050" cap="flat" cmpd="sng">
            <a:solidFill>
              <a:srgbClr val="FF007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19"/>
          <p:cNvSpPr txBox="1"/>
          <p:nvPr/>
        </p:nvSpPr>
        <p:spPr>
          <a:xfrm>
            <a:off x="87966" y="88254"/>
            <a:ext cx="9180901" cy="7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defTabSz="1177016">
              <a:buClr>
                <a:srgbClr val="000000"/>
              </a:buClr>
            </a:pPr>
            <a:r>
              <a:rPr lang="en-GB" sz="37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Leicester Business Power</a:t>
            </a:r>
            <a:endParaRPr sz="3733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6359">
            <a:off x="1139621" y="1321237"/>
            <a:ext cx="4824133" cy="443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/>
          <p:nvPr/>
        </p:nvSpPr>
        <p:spPr>
          <a:xfrm>
            <a:off x="5542823" y="1405287"/>
            <a:ext cx="5357778" cy="43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687" tIns="58827" rIns="117687" bIns="58827" anchor="t" anchorCtr="0">
            <a:noAutofit/>
          </a:bodyPr>
          <a:lstStyle/>
          <a:p>
            <a:pPr marL="588508" algn="ctr" defTabSz="1177016">
              <a:buClr>
                <a:srgbClr val="000000"/>
              </a:buClr>
            </a:pPr>
            <a:r>
              <a:rPr lang="en-GB" sz="2317" b="1" kern="0">
                <a:solidFill>
                  <a:srgbClr val="FF00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network of businesses </a:t>
            </a: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passionate about creating a greener Leicester</a:t>
            </a:r>
            <a:endParaRPr sz="180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41381" indent="-294254" algn="ctr" defTabSz="1177016">
              <a:buClr>
                <a:srgbClr val="000000"/>
              </a:buClr>
              <a:buSzPts val="1800"/>
            </a:pP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88508" algn="ctr" defTabSz="1177016">
              <a:buClr>
                <a:srgbClr val="000000"/>
              </a:buClr>
            </a:pPr>
            <a:r>
              <a:rPr lang="en-GB" sz="2317" b="1" kern="0">
                <a:solidFill>
                  <a:srgbClr val="FF00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Tackling climate change, </a:t>
            </a: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educating the younger generation and reforesting the community</a:t>
            </a: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88508" algn="ctr" defTabSz="1177016">
              <a:buClr>
                <a:srgbClr val="000000"/>
              </a:buClr>
            </a:pPr>
            <a:endParaRPr sz="2317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88508" algn="ctr" defTabSz="1177016">
              <a:buClr>
                <a:srgbClr val="000000"/>
              </a:buClr>
            </a:pPr>
            <a:r>
              <a:rPr lang="en-GB" sz="2317" ker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energy supplier that is </a:t>
            </a:r>
            <a:r>
              <a:rPr lang="en-GB" sz="2317" b="1" kern="0">
                <a:solidFill>
                  <a:srgbClr val="FF007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dedicated to changing the world for the better</a:t>
            </a:r>
            <a:endParaRPr sz="2317" b="1" kern="0">
              <a:solidFill>
                <a:srgbClr val="FF007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C7AA-F4DA-1B43-882C-C3090775B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Panel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C4192-BDFC-3E4E-B5D4-5B58E8E19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36160-80DE-D045-B92C-45EEDE40EC04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EF78-1D44-9543-987B-56ADE3CC9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 Shamir </a:t>
            </a:r>
            <a:r>
              <a:rPr lang="en-GB" dirty="0" err="1"/>
              <a:t>Ghumra</a:t>
            </a:r>
            <a:br>
              <a:rPr lang="en-GB" dirty="0"/>
            </a:br>
            <a:r>
              <a:rPr lang="en-GB" dirty="0"/>
              <a:t>BREEAM Director at BRE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C1BE0-AD23-434E-A8A0-B3023FB9E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773AD-8B36-9F42-972C-52714858447A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83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713A-14F0-3E46-B137-838DDF01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 us your voice…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5AD9-F489-E649-B43C-24F1BC7C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Presentations and useful links will be available to view at </a:t>
            </a:r>
            <a:r>
              <a:rPr lang="en-GB" dirty="0">
                <a:hlinkClick r:id="rId2"/>
              </a:rPr>
              <a:t>www.lbv.co.uk/events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enjoyed today’s event, and would like to find out about becoming a Leicestershire Business Voice member, please visit our website at </a:t>
            </a:r>
            <a:r>
              <a:rPr lang="en-GB" dirty="0">
                <a:solidFill>
                  <a:schemeClr val="accent1"/>
                </a:solidFill>
                <a:hlinkClick r:id="rId3"/>
              </a:rPr>
              <a:t>www.lbv.co.uk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By joining LBV, you can: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Help businesses thrive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Voice your opinions with local &amp; regional decision makers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Influence policy affecting our economy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Sign up to our mailing list to learn about our next LBV webinar.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FEC71-8FCA-A74D-A767-B02742B9512B}"/>
              </a:ext>
            </a:extLst>
          </p:cNvPr>
          <p:cNvSpPr/>
          <p:nvPr/>
        </p:nvSpPr>
        <p:spPr>
          <a:xfrm>
            <a:off x="-262759" y="6488668"/>
            <a:ext cx="12780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©2020 Leicestershire Business Voice  | 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www.lbv.co.uk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@/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LBVtweets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6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8034" y="2051991"/>
            <a:ext cx="10071100" cy="420688"/>
          </a:xfrm>
        </p:spPr>
        <p:txBody>
          <a:bodyPr/>
          <a:lstStyle/>
          <a:p>
            <a:r>
              <a:rPr lang="en-GB"/>
              <a:t>Dr Shamir Ghumra, 8</a:t>
            </a:r>
            <a:r>
              <a:rPr lang="en-GB" baseline="30000"/>
              <a:t>th</a:t>
            </a:r>
            <a:r>
              <a:rPr lang="en-GB"/>
              <a:t> October 2020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Climate Emergency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business challenge or opportunity?</a:t>
            </a:r>
          </a:p>
        </p:txBody>
      </p:sp>
      <p:pic>
        <p:nvPicPr>
          <p:cNvPr id="7" name="Picture 4" descr="A group of people looking at a sign&#10;&#10;Description automatically generated">
            <a:extLst>
              <a:ext uri="{FF2B5EF4-FFF2-40B4-BE49-F238E27FC236}">
                <a16:creationId xmlns:a16="http://schemas.microsoft.com/office/drawing/2014/main" id="{F58E049A-D66E-4C75-984E-5B0F8F44B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624" y="3422465"/>
            <a:ext cx="1070508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533" dirty="0"/>
              <a:t>What is a climate emergency and what does it mean for business?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i="1" dirty="0">
                <a:solidFill>
                  <a:schemeClr val="accent1"/>
                </a:solidFill>
                <a:ea typeface="+mn-lt"/>
                <a:cs typeface="+mn-lt"/>
              </a:rPr>
            </a:br>
            <a:r>
              <a:rPr lang="en-US" i="1" dirty="0">
                <a:solidFill>
                  <a:schemeClr val="accent1"/>
                </a:solidFill>
                <a:ea typeface="+mn-lt"/>
                <a:cs typeface="+mn-lt"/>
              </a:rPr>
              <a:t>“a situation in which urgent action is required to reduce or halt climate change and avoid potentially irreversible environmental damage resulting from it”</a:t>
            </a:r>
            <a:endParaRPr lang="en-US" i="1" dirty="0">
              <a:solidFill>
                <a:schemeClr val="accent1"/>
              </a:solidFill>
              <a:cs typeface="Calibri"/>
            </a:endParaRPr>
          </a:p>
          <a:p>
            <a:pPr marL="314952" indent="-314952">
              <a:buFont typeface="Arial" charset="0"/>
              <a:buChar char="•"/>
            </a:pPr>
            <a:r>
              <a:rPr lang="en-GB" dirty="0"/>
              <a:t>International agreements, e.g. the Paris Agreement, have driven governments to enforce national targets to address this</a:t>
            </a:r>
          </a:p>
          <a:p>
            <a:pPr marL="314952" indent="-314952">
              <a:buFont typeface="Arial" charset="0"/>
              <a:buChar char="•"/>
            </a:pPr>
            <a:r>
              <a:rPr lang="en-GB" dirty="0"/>
              <a:t>UK 'net-zero' target by 2050</a:t>
            </a:r>
          </a:p>
          <a:p>
            <a:pPr marL="314952" indent="-314952">
              <a:buFont typeface="Arial" charset="0"/>
              <a:buChar char="•"/>
            </a:pPr>
            <a:r>
              <a:rPr lang="en-GB" dirty="0"/>
              <a:t>Business' have a role to play to respond to the climate emergency and help meet these targets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Climate Emergency</a:t>
            </a:r>
          </a:p>
        </p:txBody>
      </p:sp>
    </p:spTree>
    <p:extLst>
      <p:ext uri="{BB962C8B-B14F-4D97-AF65-F5344CB8AC3E}">
        <p14:creationId xmlns:p14="http://schemas.microsoft.com/office/powerpoint/2010/main" val="4761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7F376C-1C7E-47F4-97B4-DA513917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535" y="317020"/>
            <a:ext cx="8313288" cy="413059"/>
          </a:xfrm>
        </p:spPr>
        <p:txBody>
          <a:bodyPr/>
          <a:lstStyle/>
          <a:p>
            <a:r>
              <a:rPr lang="en-GB" sz="3200">
                <a:ea typeface="+mj-lt"/>
                <a:cs typeface="+mj-lt"/>
              </a:rPr>
              <a:t>Climate Emergency: Business Challenges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BE44A-F6B4-47DB-9414-065C0217218A}"/>
              </a:ext>
            </a:extLst>
          </p:cNvPr>
          <p:cNvSpPr txBox="1"/>
          <p:nvPr/>
        </p:nvSpPr>
        <p:spPr>
          <a:xfrm>
            <a:off x="887363" y="2239298"/>
            <a:ext cx="3387213" cy="1436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56B146"/>
                </a:solidFill>
                <a:latin typeface="Arial"/>
                <a:cs typeface="Arial"/>
              </a:rPr>
              <a:t>Physical risks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 to business operations: 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e.g. Flooding, energy shortage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66950-455D-4783-8C2D-D167B74351A3}"/>
              </a:ext>
            </a:extLst>
          </p:cNvPr>
          <p:cNvSpPr txBox="1"/>
          <p:nvPr/>
        </p:nvSpPr>
        <p:spPr>
          <a:xfrm>
            <a:off x="7991168" y="2239299"/>
            <a:ext cx="3227440" cy="1436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4BBBEB"/>
                </a:solidFill>
                <a:latin typeface="Arial"/>
                <a:cs typeface="Arial"/>
              </a:rPr>
              <a:t>Policy risks</a:t>
            </a:r>
            <a:r>
              <a:rPr lang="en-US" sz="2133" dirty="0">
                <a:solidFill>
                  <a:srgbClr val="4BBBEB"/>
                </a:solidFill>
                <a:latin typeface="Arial"/>
                <a:cs typeface="Arial"/>
              </a:rPr>
              <a:t>: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 Tighter regulation; Cap on resource use; Carbon tax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643A2-76CA-4B7D-ACDC-F14C2BECCEBE}"/>
              </a:ext>
            </a:extLst>
          </p:cNvPr>
          <p:cNvSpPr txBox="1"/>
          <p:nvPr/>
        </p:nvSpPr>
        <p:spPr>
          <a:xfrm>
            <a:off x="4476957" y="1710812"/>
            <a:ext cx="3252020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3D6864"/>
                </a:solidFill>
                <a:latin typeface="Arial"/>
                <a:cs typeface="Arial"/>
              </a:rPr>
              <a:t>Financial risks:</a:t>
            </a:r>
            <a:r>
              <a:rPr lang="en-US" sz="2133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Lack of investment in non-compliant business'​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9C2D0-B2AE-49ED-AEAC-62189BF358EA}"/>
              </a:ext>
            </a:extLst>
          </p:cNvPr>
          <p:cNvSpPr txBox="1"/>
          <p:nvPr/>
        </p:nvSpPr>
        <p:spPr>
          <a:xfrm>
            <a:off x="4341761" y="3431459"/>
            <a:ext cx="3657600" cy="779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F99B1C"/>
                </a:solidFill>
                <a:latin typeface="Arial"/>
                <a:cs typeface="Arial"/>
              </a:rPr>
              <a:t>Legal risks:</a:t>
            </a:r>
            <a:r>
              <a:rPr lang="en-US" sz="2133" dirty="0">
                <a:solidFill>
                  <a:srgbClr val="F99B1C"/>
                </a:solidFill>
                <a:latin typeface="Arial"/>
                <a:cs typeface="Arial"/>
              </a:rPr>
              <a:t> 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Climate-related litigation​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3B942-5C0F-4073-A42D-87BA59B891FA}"/>
              </a:ext>
            </a:extLst>
          </p:cNvPr>
          <p:cNvSpPr txBox="1"/>
          <p:nvPr/>
        </p:nvSpPr>
        <p:spPr>
          <a:xfrm>
            <a:off x="7806812" y="4095136"/>
            <a:ext cx="3841955" cy="1764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56B146"/>
                </a:solidFill>
                <a:latin typeface="Arial"/>
                <a:cs typeface="Arial"/>
              </a:rPr>
              <a:t>Market/technology risks</a:t>
            </a:r>
            <a:r>
              <a:rPr lang="en-US" sz="2133" dirty="0">
                <a:solidFill>
                  <a:srgbClr val="56B146"/>
                </a:solidFill>
                <a:latin typeface="Arial"/>
                <a:cs typeface="Arial"/>
              </a:rPr>
              <a:t>: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 New low-carbon technologies disrupt the economy, decrease demand for existing products/services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2745D-C7FE-4380-8BDF-7A692022214A}"/>
              </a:ext>
            </a:extLst>
          </p:cNvPr>
          <p:cNvSpPr txBox="1"/>
          <p:nvPr/>
        </p:nvSpPr>
        <p:spPr>
          <a:xfrm>
            <a:off x="4476955" y="4980040"/>
            <a:ext cx="3252020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B63092"/>
                </a:solidFill>
                <a:latin typeface="Arial"/>
                <a:cs typeface="Arial"/>
              </a:rPr>
              <a:t>Existential risks</a:t>
            </a:r>
            <a:r>
              <a:rPr lang="en-US" sz="2133" dirty="0">
                <a:solidFill>
                  <a:srgbClr val="B63092"/>
                </a:solidFill>
                <a:latin typeface="Arial"/>
                <a:cs typeface="Arial"/>
              </a:rPr>
              <a:t>: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 No planet &amp; resources, no business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AB91B-F494-4134-9B11-EF54914DD52D}"/>
              </a:ext>
            </a:extLst>
          </p:cNvPr>
          <p:cNvSpPr txBox="1"/>
          <p:nvPr/>
        </p:nvSpPr>
        <p:spPr>
          <a:xfrm>
            <a:off x="653845" y="4095136"/>
            <a:ext cx="3657600" cy="1764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9AB599"/>
                </a:solidFill>
                <a:latin typeface="Arial"/>
                <a:cs typeface="Arial"/>
              </a:rPr>
              <a:t>Reputational risks:</a:t>
            </a:r>
            <a:r>
              <a:rPr lang="en-US" sz="2133" dirty="0">
                <a:solidFill>
                  <a:srgbClr val="4D4D4D"/>
                </a:solidFill>
                <a:latin typeface="Arial"/>
                <a:cs typeface="Arial"/>
              </a:rPr>
              <a:t> Companies who do not act to reduce their contribution to global warming will take a big hit</a:t>
            </a:r>
            <a:endParaRPr lang="en-US" sz="240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663A1-B5BF-454B-B542-C6C31CC8EF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2824" y="1135365"/>
            <a:ext cx="10720917" cy="494521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>
              <a:ea typeface="+mn-lt"/>
              <a:cs typeface="+mn-lt"/>
            </a:endParaRPr>
          </a:p>
          <a:p>
            <a:pPr marL="314952" indent="-314952">
              <a:lnSpc>
                <a:spcPct val="90000"/>
              </a:lnSpc>
              <a:buFont typeface="Courier New" charset="0"/>
              <a:buChar char="o"/>
            </a:pPr>
            <a:r>
              <a:rPr lang="en-US" dirty="0">
                <a:ea typeface="+mn-lt"/>
                <a:cs typeface="+mn-lt"/>
              </a:rPr>
              <a:t>Mitigation and adaptation measures 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drive growth and innovation </a:t>
            </a:r>
            <a:b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</a:br>
            <a:endParaRPr lang="en-US" b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314952" indent="-314952">
              <a:lnSpc>
                <a:spcPct val="90000"/>
              </a:lnSpc>
              <a:buFont typeface="Courier New" charset="0"/>
              <a:buChar char="o"/>
            </a:pPr>
            <a:r>
              <a:rPr lang="en-US" b="1" dirty="0">
                <a:solidFill>
                  <a:schemeClr val="bg2"/>
                </a:solidFill>
                <a:ea typeface="+mn-lt"/>
                <a:cs typeface="+mn-lt"/>
              </a:rPr>
              <a:t>Mitigation measures: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ESG performance, data &amp; disclosure (TFCD)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Green finance/investment opportunities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Alternative low-carbon technologies/services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Production efficiencies 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Sustainable transport &amp; buildings</a:t>
            </a:r>
          </a:p>
          <a:p>
            <a:pPr marL="314952" indent="-314952">
              <a:lnSpc>
                <a:spcPct val="90000"/>
              </a:lnSpc>
              <a:buFont typeface="Courier New" charset="0"/>
              <a:buChar char="o"/>
            </a:pPr>
            <a:r>
              <a:rPr lang="en-US" b="1" dirty="0">
                <a:solidFill>
                  <a:schemeClr val="bg2"/>
                </a:solidFill>
                <a:ea typeface="+mn-lt"/>
                <a:cs typeface="+mn-lt"/>
              </a:rPr>
              <a:t>Adaptation measures: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Resilient infrastructure &amp; buildings </a:t>
            </a:r>
          </a:p>
          <a:p>
            <a:pPr marL="721342" lvl="1" indent="-40385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Habitat protection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a typeface="+mn-lt"/>
              <a:cs typeface="+mn-lt"/>
            </a:endParaRPr>
          </a:p>
          <a:p>
            <a:pPr marL="314952" indent="-314952">
              <a:lnSpc>
                <a:spcPct val="90000"/>
              </a:lnSpc>
            </a:pPr>
            <a:endParaRPr lang="en-US" dirty="0">
              <a:ea typeface="+mn-lt"/>
              <a:cs typeface="+mn-lt"/>
            </a:endParaRPr>
          </a:p>
          <a:p>
            <a:pPr marL="314952" indent="-314952">
              <a:lnSpc>
                <a:spcPct val="90000"/>
              </a:lnSpc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1F47A7-2F0D-4770-8D96-DE094CAF0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8" y="317020"/>
            <a:ext cx="8755737" cy="413059"/>
          </a:xfrm>
        </p:spPr>
        <p:txBody>
          <a:bodyPr/>
          <a:lstStyle/>
          <a:p>
            <a:r>
              <a:rPr lang="en-GB" sz="3200"/>
              <a:t>Climate Emergency: Business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1796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0AFDE-72A6-4692-AED6-710FA29D2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These opportunities can create...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3ACA-8F17-4D46-A22C-FAACC253ED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3042" y="2020273"/>
            <a:ext cx="10591765" cy="1392691"/>
          </a:xfrm>
        </p:spPr>
        <p:txBody>
          <a:bodyPr/>
          <a:lstStyle/>
          <a:p>
            <a:pPr marL="721342" lvl="1" indent="-403850">
              <a:buChar char="•"/>
            </a:pP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New jobs </a:t>
            </a:r>
            <a:r>
              <a:rPr lang="en-US" dirty="0">
                <a:ea typeface="+mn-lt"/>
                <a:cs typeface="+mn-lt"/>
              </a:rPr>
              <a:t>- </a:t>
            </a:r>
            <a:r>
              <a:rPr lang="en-US" sz="2400" dirty="0">
                <a:ea typeface="+mn-lt"/>
                <a:cs typeface="+mn-lt"/>
              </a:rPr>
              <a:t>UK could create almost 700,000 new green jobs by 2030</a:t>
            </a:r>
            <a:endParaRPr lang="en-US"/>
          </a:p>
          <a:p>
            <a:pPr marL="721342" lvl="1" indent="-403850">
              <a:buChar char="•"/>
            </a:pPr>
            <a:r>
              <a:rPr lang="en-US" b="1" dirty="0">
                <a:solidFill>
                  <a:schemeClr val="accent3"/>
                </a:solidFill>
              </a:rPr>
              <a:t>New business models</a:t>
            </a:r>
            <a:r>
              <a:rPr lang="en-US" dirty="0">
                <a:solidFill>
                  <a:schemeClr val="accent3"/>
                </a:solidFill>
              </a:rPr>
              <a:t> </a:t>
            </a:r>
            <a:endParaRPr lang="en-US" sz="2400" dirty="0">
              <a:solidFill>
                <a:schemeClr val="accent3"/>
              </a:solidFill>
              <a:ea typeface="+mn-lt"/>
            </a:endParaRPr>
          </a:p>
          <a:p>
            <a:pPr marL="721342" lvl="1" indent="-403850" algn="ctr">
              <a:buFontTx/>
              <a:buChar char="•"/>
            </a:pPr>
            <a:endParaRPr lang="en-US" b="1" dirty="0">
              <a:solidFill>
                <a:schemeClr val="accent2"/>
              </a:solidFill>
            </a:endParaRPr>
          </a:p>
          <a:p>
            <a:pPr marL="721342" lvl="1" indent="-403850" algn="ctr">
              <a:buFontTx/>
              <a:buChar char="•"/>
            </a:pPr>
            <a:endParaRPr lang="en-US" b="1" dirty="0">
              <a:solidFill>
                <a:schemeClr val="accent2"/>
              </a:solidFill>
            </a:endParaRPr>
          </a:p>
          <a:p>
            <a:pPr marL="314952" indent="-314952"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A6A2AD6-750F-4DDB-B147-44FB3531774A}"/>
              </a:ext>
            </a:extLst>
          </p:cNvPr>
          <p:cNvSpPr txBox="1">
            <a:spLocks/>
          </p:cNvSpPr>
          <p:nvPr/>
        </p:nvSpPr>
        <p:spPr bwMode="auto">
          <a:xfrm>
            <a:off x="874798" y="4398091"/>
            <a:ext cx="10720917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0"/>
              </a:spcAft>
              <a:buFontTx/>
              <a:buNone/>
              <a:defRPr sz="20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03275" indent="-260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84263" indent="-27940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763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335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2667" kern="0">
                <a:solidFill>
                  <a:srgbClr val="4D4D4D"/>
                </a:solidFill>
                <a:latin typeface="Arial"/>
                <a:cs typeface="Arial"/>
              </a:rPr>
              <a:t>To recover from the economic impacts of Covid-19...</a:t>
            </a:r>
            <a:endParaRPr lang="en-US" sz="2667" kern="0">
              <a:solidFill>
                <a:srgbClr val="4D4D4D"/>
              </a:solidFill>
              <a:latin typeface="Arial"/>
              <a:ea typeface="+mn-lt"/>
              <a:cs typeface="Arial"/>
            </a:endParaRPr>
          </a:p>
          <a:p>
            <a:pPr defTabSz="1219170">
              <a:spcBef>
                <a:spcPts val="1333"/>
              </a:spcBef>
            </a:pPr>
            <a:endParaRPr lang="en-US" sz="2667" kern="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E2F503-C8BC-4643-AD19-9F618185ABA1}"/>
              </a:ext>
            </a:extLst>
          </p:cNvPr>
          <p:cNvSpPr txBox="1">
            <a:spLocks/>
          </p:cNvSpPr>
          <p:nvPr/>
        </p:nvSpPr>
        <p:spPr bwMode="auto">
          <a:xfrm>
            <a:off x="808764" y="4595507"/>
            <a:ext cx="10720917" cy="15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6538" indent="-236538" algn="l" rtl="0" eaLnBrk="1" fontAlgn="base" hangingPunct="1">
              <a:spcBef>
                <a:spcPts val="1000"/>
              </a:spcBef>
              <a:spcAft>
                <a:spcPts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03275" indent="-260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84263" indent="-27940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763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335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451997" lvl="2" indent="-380990" defTabSz="1219170"/>
            <a:endParaRPr lang="en-US" sz="2667" kern="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721342" lvl="1" indent="-403850" defTabSz="1219170">
              <a:buFont typeface="Arial"/>
              <a:buChar char="•"/>
            </a:pPr>
            <a:r>
              <a:rPr lang="en-US" sz="2667" b="1" kern="0" dirty="0">
                <a:solidFill>
                  <a:srgbClr val="3D6864"/>
                </a:solidFill>
                <a:latin typeface="Arial"/>
                <a:ea typeface="+mn-lt"/>
                <a:cs typeface="Arial"/>
              </a:rPr>
              <a:t>Job losses &amp; recession - </a:t>
            </a:r>
            <a:r>
              <a:rPr lang="en-US" sz="2400" kern="0" dirty="0">
                <a:solidFill>
                  <a:srgbClr val="4D4D4D"/>
                </a:solidFill>
                <a:latin typeface="Arial"/>
                <a:ea typeface="+mn-lt"/>
                <a:cs typeface="Arial"/>
              </a:rPr>
              <a:t>UK lost 700,000 + jobs during covid-19</a:t>
            </a:r>
            <a:endParaRPr lang="en-US" sz="2400" kern="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721342" lvl="1" indent="-403850" defTabSz="1219170">
              <a:buFont typeface="Arial"/>
              <a:buChar char="•"/>
            </a:pPr>
            <a:r>
              <a:rPr lang="en-US" sz="2667" b="1" kern="0" dirty="0">
                <a:solidFill>
                  <a:srgbClr val="4BBBEB"/>
                </a:solidFill>
                <a:latin typeface="Arial"/>
                <a:cs typeface="Arial"/>
              </a:rPr>
              <a:t>Business failures</a:t>
            </a:r>
            <a:r>
              <a:rPr lang="en-US" sz="2400" kern="0" dirty="0">
                <a:solidFill>
                  <a:srgbClr val="4D4D4D"/>
                </a:solidFill>
                <a:latin typeface="Arial"/>
                <a:cs typeface="Arial"/>
              </a:rPr>
              <a:t> </a:t>
            </a:r>
            <a:br>
              <a:rPr lang="en-US" sz="2400" kern="0" dirty="0">
                <a:solidFill>
                  <a:srgbClr val="4D4D4D"/>
                </a:solidFill>
                <a:latin typeface="Arial"/>
                <a:cs typeface="Arial"/>
              </a:rPr>
            </a:br>
            <a:endParaRPr lang="en-US" sz="2667" kern="0">
              <a:solidFill>
                <a:srgbClr val="9AB599"/>
              </a:solidFill>
              <a:latin typeface="Arial"/>
              <a:cs typeface="Arial"/>
            </a:endParaRPr>
          </a:p>
          <a:p>
            <a:pPr marL="721342" lvl="1" indent="-403850" defTabSz="1219170">
              <a:buFontTx/>
              <a:buChar char="•"/>
            </a:pPr>
            <a:endParaRPr lang="en-US" sz="2667" b="1" kern="0" dirty="0">
              <a:solidFill>
                <a:srgbClr val="9AB599"/>
              </a:solidFill>
              <a:latin typeface="Arial"/>
              <a:cs typeface="Arial"/>
            </a:endParaRPr>
          </a:p>
          <a:p>
            <a:pPr marL="317492" lvl="1" indent="0" defTabSz="1219170">
              <a:buNone/>
            </a:pPr>
            <a:endParaRPr lang="en-US" sz="2667" b="1" kern="0" dirty="0">
              <a:solidFill>
                <a:srgbClr val="9AB599"/>
              </a:solidFill>
              <a:latin typeface="Arial"/>
              <a:cs typeface="Arial"/>
            </a:endParaRPr>
          </a:p>
          <a:p>
            <a:pPr marL="314952" indent="-314952" defTabSz="1219170">
              <a:spcBef>
                <a:spcPts val="1333"/>
              </a:spcBef>
            </a:pPr>
            <a:endParaRPr lang="en-US" sz="2667" kern="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730FB-6D97-4D18-9406-19F3232BB82C}"/>
              </a:ext>
            </a:extLst>
          </p:cNvPr>
          <p:cNvSpPr/>
          <p:nvPr/>
        </p:nvSpPr>
        <p:spPr>
          <a:xfrm>
            <a:off x="803789" y="3380379"/>
            <a:ext cx="10631127" cy="5407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F2A8DAC-75AC-4A01-95DA-B015F21C7A41}"/>
              </a:ext>
            </a:extLst>
          </p:cNvPr>
          <p:cNvSpPr txBox="1">
            <a:spLocks/>
          </p:cNvSpPr>
          <p:nvPr/>
        </p:nvSpPr>
        <p:spPr bwMode="auto">
          <a:xfrm>
            <a:off x="3726152" y="3410490"/>
            <a:ext cx="4108725" cy="5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0"/>
              </a:spcAft>
              <a:buFontTx/>
              <a:buNone/>
              <a:defRPr sz="20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303213" algn="l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Tx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03275" indent="-260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084263" indent="-279400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763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335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907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479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05150" indent="-1905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1219170">
              <a:spcBef>
                <a:spcPts val="1333"/>
              </a:spcBef>
            </a:pPr>
            <a:r>
              <a:rPr lang="en-US" sz="3200" kern="0" dirty="0">
                <a:solidFill>
                  <a:srgbClr val="4D4D4D"/>
                </a:solidFill>
                <a:latin typeface="Arial"/>
                <a:cs typeface="Arial"/>
              </a:rPr>
              <a:t>The Green Recovery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0A95956-6242-44E5-B72E-792F3BB0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57" y="317021"/>
            <a:ext cx="8804903" cy="449929"/>
          </a:xfrm>
        </p:spPr>
        <p:txBody>
          <a:bodyPr/>
          <a:lstStyle/>
          <a:p>
            <a:pPr algn="l"/>
            <a:r>
              <a:rPr lang="en-US" sz="2667" dirty="0">
                <a:ea typeface="+mj-lt"/>
                <a:cs typeface="+mj-lt"/>
              </a:rPr>
              <a:t>Responding to the Climate Emergency AND Covid-19?</a:t>
            </a:r>
            <a:endParaRPr lang="en-US" sz="2667" b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B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C3DB"/>
      </a:accent1>
      <a:accent2>
        <a:srgbClr val="4C899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nnercooke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Custom 1">
      <a:dk1>
        <a:srgbClr val="4D4D4D"/>
      </a:dk1>
      <a:lt1>
        <a:srgbClr val="FFFFFF"/>
      </a:lt1>
      <a:dk2>
        <a:srgbClr val="404040"/>
      </a:dk2>
      <a:lt2>
        <a:srgbClr val="56B146"/>
      </a:lt2>
      <a:accent1>
        <a:srgbClr val="3D6864"/>
      </a:accent1>
      <a:accent2>
        <a:srgbClr val="9AB599"/>
      </a:accent2>
      <a:accent3>
        <a:srgbClr val="4BBBEB"/>
      </a:accent3>
      <a:accent4>
        <a:srgbClr val="F99B1C"/>
      </a:accent4>
      <a:accent5>
        <a:srgbClr val="A9DEE6"/>
      </a:accent5>
      <a:accent6>
        <a:srgbClr val="B63092"/>
      </a:accent6>
      <a:hlink>
        <a:srgbClr val="56B146"/>
      </a:hlink>
      <a:folHlink>
        <a:srgbClr val="3D6864"/>
      </a:folHlink>
    </a:clrScheme>
    <a:fontScheme name="B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D4D4D"/>
        </a:dk1>
        <a:lt1>
          <a:srgbClr val="FFFFFF"/>
        </a:lt1>
        <a:dk2>
          <a:srgbClr val="4D4D4D"/>
        </a:dk2>
        <a:lt2>
          <a:srgbClr val="988F86"/>
        </a:lt2>
        <a:accent1>
          <a:srgbClr val="C1BB00"/>
        </a:accent1>
        <a:accent2>
          <a:srgbClr val="00C0B5"/>
        </a:accent2>
        <a:accent3>
          <a:srgbClr val="FFFFFF"/>
        </a:accent3>
        <a:accent4>
          <a:srgbClr val="404040"/>
        </a:accent4>
        <a:accent5>
          <a:srgbClr val="DDDAAA"/>
        </a:accent5>
        <a:accent6>
          <a:srgbClr val="00AEA4"/>
        </a:accent6>
        <a:hlink>
          <a:srgbClr val="0099CC"/>
        </a:hlink>
        <a:folHlink>
          <a:srgbClr val="A1DE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0EC92DD-C3C4-4F97-8CE1-A3B9591C1274}" vid="{C7FE4CAE-93CD-4589-AB70-367B2E2A38D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owerpoint template 4.3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4D4D4D"/>
    </a:dk1>
    <a:lt1>
      <a:srgbClr val="FFFFFF"/>
    </a:lt1>
    <a:dk2>
      <a:srgbClr val="404040"/>
    </a:dk2>
    <a:lt2>
      <a:srgbClr val="56B146"/>
    </a:lt2>
    <a:accent1>
      <a:srgbClr val="3D6864"/>
    </a:accent1>
    <a:accent2>
      <a:srgbClr val="9AB599"/>
    </a:accent2>
    <a:accent3>
      <a:srgbClr val="4BBBEB"/>
    </a:accent3>
    <a:accent4>
      <a:srgbClr val="F99B1C"/>
    </a:accent4>
    <a:accent5>
      <a:srgbClr val="A9DEE6"/>
    </a:accent5>
    <a:accent6>
      <a:srgbClr val="B63092"/>
    </a:accent6>
    <a:hlink>
      <a:srgbClr val="56B146"/>
    </a:hlink>
    <a:folHlink>
      <a:srgbClr val="3D68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1687</Words>
  <Application>Microsoft Office PowerPoint</Application>
  <PresentationFormat>Widescreen</PresentationFormat>
  <Paragraphs>275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Courier New</vt:lpstr>
      <vt:lpstr>FreightSans Pro Book</vt:lpstr>
      <vt:lpstr>Georgia</vt:lpstr>
      <vt:lpstr>Wingdings</vt:lpstr>
      <vt:lpstr>Office Theme</vt:lpstr>
      <vt:lpstr>gunnercooke layout</vt:lpstr>
      <vt:lpstr>3_Office Theme</vt:lpstr>
      <vt:lpstr>1_Default Design</vt:lpstr>
      <vt:lpstr>1_Office Theme</vt:lpstr>
      <vt:lpstr>Powerpoint template 4.3 template v1</vt:lpstr>
      <vt:lpstr>2_Office Theme</vt:lpstr>
      <vt:lpstr>4_Office Theme</vt:lpstr>
      <vt:lpstr>PowerPoint Presentation</vt:lpstr>
      <vt:lpstr>Climate Emergency – a business challenge or opportunity?</vt:lpstr>
      <vt:lpstr>Poll question 1</vt:lpstr>
      <vt:lpstr>Dr Shamir Ghumra BREEAM Director at BRE</vt:lpstr>
      <vt:lpstr>PowerPoint Presentation</vt:lpstr>
      <vt:lpstr>Climate Emergency</vt:lpstr>
      <vt:lpstr>Climate Emergency: Business Challenges</vt:lpstr>
      <vt:lpstr>Climate Emergency: Business Opportunities</vt:lpstr>
      <vt:lpstr>Responding to the Climate Emergency AND Covid-19?</vt:lpstr>
      <vt:lpstr>PowerPoint Presentation</vt:lpstr>
      <vt:lpstr>Poll question 2</vt:lpstr>
      <vt:lpstr>Gavin Fletcher Midlands Energy Hub</vt:lpstr>
      <vt:lpstr>PowerPoint Presentation</vt:lpstr>
      <vt:lpstr>PowerPoint Presentation</vt:lpstr>
      <vt:lpstr>LLEP and zero carbon</vt:lpstr>
      <vt:lpstr>Business opportunities</vt:lpstr>
      <vt:lpstr>Resources</vt:lpstr>
      <vt:lpstr>Poll question 3</vt:lpstr>
      <vt:lpstr>Anna Dodd Energy and Sustainability Manager Leicester City Council </vt:lpstr>
      <vt:lpstr>Leicester’s Climate Emergency Strategy and Action Plan</vt:lpstr>
      <vt:lpstr> </vt:lpstr>
      <vt:lpstr>Areas for action</vt:lpstr>
      <vt:lpstr>PowerPoint Presentation</vt:lpstr>
      <vt:lpstr>PowerPoint Presentation</vt:lpstr>
      <vt:lpstr>PowerPoint Presentation</vt:lpstr>
      <vt:lpstr>PowerPoint Presentation</vt:lpstr>
      <vt:lpstr>Measures Supported</vt:lpstr>
      <vt:lpstr>Case Study – Sapcote Engineering Limited </vt:lpstr>
      <vt:lpstr>Case Study – Casepak Ltd</vt:lpstr>
      <vt:lpstr>Case Study – Barkby Properties</vt:lpstr>
      <vt:lpstr>PowerPoint Presentation</vt:lpstr>
      <vt:lpstr>Phase 2</vt:lpstr>
      <vt:lpstr>Contact Details</vt:lpstr>
      <vt:lpstr>Marina Sykes Octopus Energy</vt:lpstr>
      <vt:lpstr>PowerPoint Presentation</vt:lpstr>
      <vt:lpstr>PowerPoint Presentation</vt:lpstr>
      <vt:lpstr>PowerPoint Presentation</vt:lpstr>
      <vt:lpstr>PowerPoint Presentation</vt:lpstr>
      <vt:lpstr>Panel Q&amp;A</vt:lpstr>
      <vt:lpstr>Lend us your voice…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L. Prichard</dc:creator>
  <cp:lastModifiedBy>Shreek Raivadera</cp:lastModifiedBy>
  <cp:revision>47</cp:revision>
  <dcterms:created xsi:type="dcterms:W3CDTF">2020-02-19T18:05:30Z</dcterms:created>
  <dcterms:modified xsi:type="dcterms:W3CDTF">2020-10-08T10:16:20Z</dcterms:modified>
</cp:coreProperties>
</file>